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3"/>
  </p:notesMasterIdLst>
  <p:handoutMasterIdLst>
    <p:handoutMasterId r:id="rId34"/>
  </p:handoutMasterIdLst>
  <p:sldIdLst>
    <p:sldId id="1779" r:id="rId7"/>
    <p:sldId id="1804" r:id="rId8"/>
    <p:sldId id="1795" r:id="rId9"/>
    <p:sldId id="1788" r:id="rId10"/>
    <p:sldId id="627" r:id="rId11"/>
    <p:sldId id="1787" r:id="rId12"/>
    <p:sldId id="1790" r:id="rId13"/>
    <p:sldId id="1793" r:id="rId14"/>
    <p:sldId id="1784" r:id="rId15"/>
    <p:sldId id="1789" r:id="rId16"/>
    <p:sldId id="1798" r:id="rId17"/>
    <p:sldId id="1797" r:id="rId18"/>
    <p:sldId id="1796" r:id="rId19"/>
    <p:sldId id="1792" r:id="rId20"/>
    <p:sldId id="1785" r:id="rId21"/>
    <p:sldId id="1800" r:id="rId22"/>
    <p:sldId id="1799" r:id="rId23"/>
    <p:sldId id="1802" r:id="rId24"/>
    <p:sldId id="1786" r:id="rId25"/>
    <p:sldId id="1780" r:id="rId26"/>
    <p:sldId id="1781" r:id="rId27"/>
    <p:sldId id="1782" r:id="rId28"/>
    <p:sldId id="1801" r:id="rId29"/>
    <p:sldId id="1803" r:id="rId30"/>
    <p:sldId id="741" r:id="rId31"/>
    <p:sldId id="680" r:id="rId32"/>
  </p:sldIdLst>
  <p:sldSz cx="12196763" cy="6858000"/>
  <p:notesSz cx="6805613" cy="9939338"/>
  <p:custDataLst>
    <p:tags r:id="rId3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1896" autoAdjust="0"/>
  </p:normalViewPr>
  <p:slideViewPr>
    <p:cSldViewPr showGuides="1">
      <p:cViewPr varScale="1">
        <p:scale>
          <a:sx n="112" d="100"/>
          <a:sy n="112" d="100"/>
        </p:scale>
        <p:origin x="368"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RDMA </a:t>
            </a:r>
            <a:r>
              <a:rPr kumimoji="1" lang="zh-CN" altLang="en-US" dirty="0"/>
              <a:t>技术有以下几个特点：</a:t>
            </a:r>
          </a:p>
          <a:p>
            <a:endParaRPr kumimoji="1" lang="zh-CN" altLang="en-US" dirty="0"/>
          </a:p>
          <a:p>
            <a:r>
              <a:rPr kumimoji="1" lang="en-US" altLang="zh-CN" dirty="0"/>
              <a:t>CPU Offload</a:t>
            </a:r>
            <a:r>
              <a:rPr kumimoji="1" lang="zh-CN" altLang="en-US" dirty="0"/>
              <a:t>：无需</a:t>
            </a:r>
            <a:r>
              <a:rPr kumimoji="1" lang="en-US" altLang="zh-CN" dirty="0"/>
              <a:t>CPU</a:t>
            </a:r>
            <a:r>
              <a:rPr kumimoji="1" lang="zh-CN" altLang="en-US" dirty="0"/>
              <a:t>干预，应用程序可以访问远程主机内存而不消耗远程主机中的任何</a:t>
            </a:r>
            <a:r>
              <a:rPr kumimoji="1" lang="en-US" altLang="zh-CN" dirty="0"/>
              <a:t>CPU</a:t>
            </a:r>
            <a:r>
              <a:rPr kumimoji="1" lang="zh-CN" altLang="en-US" dirty="0"/>
              <a:t>。远程主机内存能够被读取而不需要远程主机上的进程（或</a:t>
            </a:r>
            <a:r>
              <a:rPr kumimoji="1" lang="en-US" altLang="zh-CN" dirty="0"/>
              <a:t>CPU)</a:t>
            </a:r>
            <a:r>
              <a:rPr kumimoji="1" lang="zh-CN" altLang="en-US" dirty="0"/>
              <a:t>参与。远程主机的</a:t>
            </a:r>
            <a:r>
              <a:rPr kumimoji="1" lang="en-US" altLang="zh-CN" dirty="0"/>
              <a:t>CPU</a:t>
            </a:r>
            <a:r>
              <a:rPr kumimoji="1" lang="zh-CN" altLang="en-US" dirty="0"/>
              <a:t>的缓存</a:t>
            </a:r>
            <a:r>
              <a:rPr kumimoji="1" lang="en-US" altLang="zh-CN" dirty="0"/>
              <a:t>(cache)</a:t>
            </a:r>
            <a:r>
              <a:rPr kumimoji="1" lang="zh-CN" altLang="en-US" dirty="0"/>
              <a:t>不会被访问的内存内容所填充</a:t>
            </a:r>
          </a:p>
          <a:p>
            <a:r>
              <a:rPr kumimoji="1" lang="en-US" altLang="zh-CN" dirty="0"/>
              <a:t>Kernel Bypass</a:t>
            </a:r>
            <a:r>
              <a:rPr kumimoji="1" lang="zh-CN" altLang="en-US" dirty="0"/>
              <a:t>：</a:t>
            </a:r>
            <a:r>
              <a:rPr kumimoji="1" lang="en-US" altLang="zh-CN" dirty="0"/>
              <a:t>RDMA </a:t>
            </a:r>
            <a:r>
              <a:rPr kumimoji="1" lang="zh-CN" altLang="en-US" dirty="0"/>
              <a:t>提供一个专有的 </a:t>
            </a:r>
            <a:r>
              <a:rPr kumimoji="1" lang="en-US" altLang="zh-CN" dirty="0"/>
              <a:t>Verbs interface </a:t>
            </a:r>
            <a:r>
              <a:rPr kumimoji="1" lang="zh-CN" altLang="en-US" dirty="0"/>
              <a:t>而不是传统的</a:t>
            </a:r>
            <a:r>
              <a:rPr kumimoji="1" lang="en-US" altLang="zh-CN" dirty="0"/>
              <a:t>TCP/IP Socket interface</a:t>
            </a:r>
            <a:r>
              <a:rPr kumimoji="1" lang="zh-CN" altLang="en-US" dirty="0"/>
              <a:t>。应用程序可以直接在用户态执行数据传输，不需要在内核态与用户态之间做上下文切换</a:t>
            </a:r>
          </a:p>
          <a:p>
            <a:r>
              <a:rPr kumimoji="1" lang="en-US" altLang="zh-CN" dirty="0"/>
              <a:t>Zero Copy</a:t>
            </a:r>
            <a:r>
              <a:rPr kumimoji="1" lang="zh-CN" altLang="en-US" dirty="0"/>
              <a:t>：每个应用程序都能直接访问集群中的设备的虚拟内存，这意味着应用程序能够直接执行数据传输，在不涉及到网络软件栈的情况下，数据能够被直接发送到缓冲区或者能够直接从缓冲区里接收，而不需要被复制到网络层。</a:t>
            </a:r>
            <a:endParaRPr kumimoji="1" lang="en-US" altLang="zh-CN"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11</a:t>
            </a:fld>
            <a:endParaRPr lang="zh-CN" altLang="en-US"/>
          </a:p>
        </p:txBody>
      </p:sp>
    </p:spTree>
    <p:extLst>
      <p:ext uri="{BB962C8B-B14F-4D97-AF65-F5344CB8AC3E}">
        <p14:creationId xmlns:p14="http://schemas.microsoft.com/office/powerpoint/2010/main" val="147981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RDMA </a:t>
            </a:r>
            <a:r>
              <a:rPr kumimoji="1" lang="zh-CN" altLang="en-US" dirty="0"/>
              <a:t>技术有以下几个特点：</a:t>
            </a:r>
          </a:p>
          <a:p>
            <a:endParaRPr kumimoji="1" lang="zh-CN" altLang="en-US" dirty="0"/>
          </a:p>
          <a:p>
            <a:r>
              <a:rPr kumimoji="1" lang="en-US" altLang="zh-CN" dirty="0"/>
              <a:t>CPU Offload</a:t>
            </a:r>
            <a:r>
              <a:rPr kumimoji="1" lang="zh-CN" altLang="en-US" dirty="0"/>
              <a:t>：无需</a:t>
            </a:r>
            <a:r>
              <a:rPr kumimoji="1" lang="en-US" altLang="zh-CN" dirty="0"/>
              <a:t>CPU</a:t>
            </a:r>
            <a:r>
              <a:rPr kumimoji="1" lang="zh-CN" altLang="en-US" dirty="0"/>
              <a:t>干预，应用程序可以访问远程主机内存而不消耗远程主机中的任何</a:t>
            </a:r>
            <a:r>
              <a:rPr kumimoji="1" lang="en-US" altLang="zh-CN" dirty="0"/>
              <a:t>CPU</a:t>
            </a:r>
            <a:r>
              <a:rPr kumimoji="1" lang="zh-CN" altLang="en-US" dirty="0"/>
              <a:t>。远程主机内存能够被读取而不需要远程主机上的进程（或</a:t>
            </a:r>
            <a:r>
              <a:rPr kumimoji="1" lang="en-US" altLang="zh-CN" dirty="0"/>
              <a:t>CPU)</a:t>
            </a:r>
            <a:r>
              <a:rPr kumimoji="1" lang="zh-CN" altLang="en-US" dirty="0"/>
              <a:t>参与。远程主机的</a:t>
            </a:r>
            <a:r>
              <a:rPr kumimoji="1" lang="en-US" altLang="zh-CN" dirty="0"/>
              <a:t>CPU</a:t>
            </a:r>
            <a:r>
              <a:rPr kumimoji="1" lang="zh-CN" altLang="en-US" dirty="0"/>
              <a:t>的缓存</a:t>
            </a:r>
            <a:r>
              <a:rPr kumimoji="1" lang="en-US" altLang="zh-CN" dirty="0"/>
              <a:t>(cache)</a:t>
            </a:r>
            <a:r>
              <a:rPr kumimoji="1" lang="zh-CN" altLang="en-US" dirty="0"/>
              <a:t>不会被访问的内存内容所填充</a:t>
            </a:r>
          </a:p>
          <a:p>
            <a:r>
              <a:rPr kumimoji="1" lang="en-US" altLang="zh-CN" dirty="0"/>
              <a:t>Kernel Bypass</a:t>
            </a:r>
            <a:r>
              <a:rPr kumimoji="1" lang="zh-CN" altLang="en-US" dirty="0"/>
              <a:t>：</a:t>
            </a:r>
            <a:r>
              <a:rPr kumimoji="1" lang="en-US" altLang="zh-CN" dirty="0"/>
              <a:t>RDMA </a:t>
            </a:r>
            <a:r>
              <a:rPr kumimoji="1" lang="zh-CN" altLang="en-US" dirty="0"/>
              <a:t>提供一个专有的 </a:t>
            </a:r>
            <a:r>
              <a:rPr kumimoji="1" lang="en-US" altLang="zh-CN" dirty="0"/>
              <a:t>Verbs interface </a:t>
            </a:r>
            <a:r>
              <a:rPr kumimoji="1" lang="zh-CN" altLang="en-US" dirty="0"/>
              <a:t>而不是传统的</a:t>
            </a:r>
            <a:r>
              <a:rPr kumimoji="1" lang="en-US" altLang="zh-CN" dirty="0"/>
              <a:t>TCP/IP Socket interface</a:t>
            </a:r>
            <a:r>
              <a:rPr kumimoji="1" lang="zh-CN" altLang="en-US" dirty="0"/>
              <a:t>。应用程序可以直接在用户态执行数据传输，不需要在内核态与用户态之间做上下文切换</a:t>
            </a:r>
          </a:p>
          <a:p>
            <a:r>
              <a:rPr kumimoji="1" lang="en-US" altLang="zh-CN" dirty="0"/>
              <a:t>Zero Copy</a:t>
            </a:r>
            <a:r>
              <a:rPr kumimoji="1" lang="zh-CN" altLang="en-US" dirty="0"/>
              <a:t>：每个应用程序都能直接访问集群中的设备的虚拟内存，这意味着应用程序能够直接执行数据传输，在不涉及到网络软件栈的情况下，数据能够被直接发送到缓冲区或者能够直接从缓冲区里接收，而不需要被复制到网络层。</a:t>
            </a:r>
            <a:endParaRPr kumimoji="1" lang="en-US" altLang="zh-CN"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13</a:t>
            </a:fld>
            <a:endParaRPr lang="zh-CN" altLang="en-US"/>
          </a:p>
        </p:txBody>
      </p:sp>
    </p:spTree>
    <p:extLst>
      <p:ext uri="{BB962C8B-B14F-4D97-AF65-F5344CB8AC3E}">
        <p14:creationId xmlns:p14="http://schemas.microsoft.com/office/powerpoint/2010/main" val="5600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1127B21-1A8D-3646-904B-3CCA420AF65B}"/>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91FFAFD9-8FA9-B643-BD49-9BF715AC2C7D}"/>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a:solidFill>
                  <a:schemeClr val="bg1"/>
                </a:solidFill>
                <a:latin typeface="Microsoft YaHei" panose="020B0503020204020204" pitchFamily="34" charset="-122"/>
                <a:ea typeface="Microsoft YaHei" panose="020B0503020204020204" pitchFamily="34" charset="-122"/>
              </a:rPr>
              <a:t>集群通信软硬件</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(II)</a:t>
            </a:r>
            <a:r>
              <a:rPr lang="zh-CN" altLang="en-US" dirty="0"/>
              <a:t> </a:t>
            </a:r>
            <a:r>
              <a:rPr lang="en-US" altLang="zh-CN" dirty="0"/>
              <a:t>NVLink</a:t>
            </a:r>
            <a:endParaRPr kumimoji="1" lang="zh-CN" altLang="en-US" dirty="0"/>
          </a:p>
        </p:txBody>
      </p:sp>
      <p:pic>
        <p:nvPicPr>
          <p:cNvPr id="3" name="图片 2">
            <a:extLst>
              <a:ext uri="{FF2B5EF4-FFF2-40B4-BE49-F238E27FC236}">
                <a16:creationId xmlns:a16="http://schemas.microsoft.com/office/drawing/2014/main" id="{620CAB40-22E8-EF49-8A75-51EECDC9A6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61919" y="2636912"/>
            <a:ext cx="8856985" cy="3108424"/>
          </a:xfrm>
          <a:prstGeom prst="rect">
            <a:avLst/>
          </a:prstGeom>
        </p:spPr>
      </p:pic>
      <p:sp>
        <p:nvSpPr>
          <p:cNvPr id="4" name="矩形 3">
            <a:extLst>
              <a:ext uri="{FF2B5EF4-FFF2-40B4-BE49-F238E27FC236}">
                <a16:creationId xmlns:a16="http://schemas.microsoft.com/office/drawing/2014/main" id="{4BE15875-131C-B54B-8CBB-CA1FB7A30474}"/>
              </a:ext>
            </a:extLst>
          </p:cNvPr>
          <p:cNvSpPr/>
          <p:nvPr/>
        </p:nvSpPr>
        <p:spPr>
          <a:xfrm>
            <a:off x="1723760" y="1497444"/>
            <a:ext cx="9133305" cy="707886"/>
          </a:xfrm>
          <a:prstGeom prst="rect">
            <a:avLst/>
          </a:prstGeom>
        </p:spPr>
        <p:txBody>
          <a:bodyPr wrap="square">
            <a:spAutoFit/>
          </a:bodyPr>
          <a:lstStyle/>
          <a:p>
            <a:r>
              <a:rPr lang="zh-CN" altLang="en-US" sz="2000" dirty="0">
                <a:solidFill>
                  <a:srgbClr val="59595A"/>
                </a:solidFill>
                <a:latin typeface="+mj-ea"/>
                <a:ea typeface="+mj-ea"/>
              </a:rPr>
              <a:t>启用 </a:t>
            </a:r>
            <a:r>
              <a:rPr lang="en-US" altLang="zh-CN" sz="2000" dirty="0">
                <a:solidFill>
                  <a:srgbClr val="59595A"/>
                </a:solidFill>
                <a:latin typeface="+mj-ea"/>
                <a:ea typeface="+mj-ea"/>
              </a:rPr>
              <a:t>NVLink </a:t>
            </a:r>
            <a:r>
              <a:rPr lang="zh-CN" altLang="en-US" sz="2000" dirty="0">
                <a:solidFill>
                  <a:srgbClr val="59595A"/>
                </a:solidFill>
                <a:latin typeface="+mj-ea"/>
                <a:ea typeface="+mj-ea"/>
              </a:rPr>
              <a:t>的系统中，</a:t>
            </a:r>
            <a:r>
              <a:rPr lang="en-US" altLang="zh-CN" sz="2000" dirty="0">
                <a:solidFill>
                  <a:srgbClr val="59595A"/>
                </a:solidFill>
                <a:latin typeface="+mj-ea"/>
                <a:ea typeface="+mj-ea"/>
              </a:rPr>
              <a:t>CPU </a:t>
            </a:r>
            <a:r>
              <a:rPr lang="zh-CN" altLang="en-US" sz="2000" dirty="0">
                <a:solidFill>
                  <a:srgbClr val="59595A"/>
                </a:solidFill>
                <a:latin typeface="+mj-ea"/>
                <a:ea typeface="+mj-ea"/>
              </a:rPr>
              <a:t>发起的事务（如控制和配置）仍然通过 </a:t>
            </a:r>
            <a:r>
              <a:rPr lang="en-US" altLang="zh-CN" sz="2000" dirty="0">
                <a:solidFill>
                  <a:srgbClr val="59595A"/>
                </a:solidFill>
                <a:latin typeface="+mj-ea"/>
                <a:ea typeface="+mj-ea"/>
              </a:rPr>
              <a:t>PCIe </a:t>
            </a:r>
            <a:r>
              <a:rPr lang="zh-CN" altLang="en-US" sz="2000" dirty="0">
                <a:solidFill>
                  <a:srgbClr val="59595A"/>
                </a:solidFill>
                <a:latin typeface="+mj-ea"/>
                <a:ea typeface="+mj-ea"/>
              </a:rPr>
              <a:t>连接。保留 </a:t>
            </a:r>
            <a:r>
              <a:rPr lang="en-US" altLang="zh-CN" sz="2000" dirty="0">
                <a:solidFill>
                  <a:srgbClr val="59595A"/>
                </a:solidFill>
                <a:latin typeface="+mj-ea"/>
                <a:ea typeface="+mj-ea"/>
              </a:rPr>
              <a:t>PCIe </a:t>
            </a:r>
            <a:r>
              <a:rPr lang="zh-CN" altLang="en-US" sz="2000" dirty="0">
                <a:solidFill>
                  <a:srgbClr val="59595A"/>
                </a:solidFill>
                <a:latin typeface="+mj-ea"/>
                <a:ea typeface="+mj-ea"/>
              </a:rPr>
              <a:t>编程模型，同时在连接带宽方面提供巨大的优势。</a:t>
            </a:r>
          </a:p>
        </p:txBody>
      </p:sp>
    </p:spTree>
    <p:extLst>
      <p:ext uri="{BB962C8B-B14F-4D97-AF65-F5344CB8AC3E}">
        <p14:creationId xmlns:p14="http://schemas.microsoft.com/office/powerpoint/2010/main" val="263486548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BEA4-079D-B649-9925-16171820E0CB}"/>
              </a:ext>
            </a:extLst>
          </p:cNvPr>
          <p:cNvSpPr>
            <a:spLocks noGrp="1"/>
          </p:cNvSpPr>
          <p:nvPr>
            <p:ph type="title"/>
          </p:nvPr>
        </p:nvSpPr>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sp>
        <p:nvSpPr>
          <p:cNvPr id="3" name="内容占位符 2">
            <a:extLst>
              <a:ext uri="{FF2B5EF4-FFF2-40B4-BE49-F238E27FC236}">
                <a16:creationId xmlns:a16="http://schemas.microsoft.com/office/drawing/2014/main" id="{29CA23EC-D46A-7549-B809-ADF49A9CA879}"/>
              </a:ext>
            </a:extLst>
          </p:cNvPr>
          <p:cNvSpPr>
            <a:spLocks noGrp="1"/>
          </p:cNvSpPr>
          <p:nvPr>
            <p:ph sz="half" idx="1"/>
          </p:nvPr>
        </p:nvSpPr>
        <p:spPr>
          <a:xfrm>
            <a:off x="623635" y="1495552"/>
            <a:ext cx="10515306" cy="4525736"/>
          </a:xfrm>
        </p:spPr>
        <p:txBody>
          <a:bodyPr/>
          <a:lstStyle/>
          <a:p>
            <a:r>
              <a:rPr kumimoji="1" lang="en-US" altLang="zh-CN" b="1" dirty="0"/>
              <a:t>CPU Offload</a:t>
            </a:r>
            <a:r>
              <a:rPr kumimoji="1" lang="zh-CN" altLang="en-US" b="1" dirty="0"/>
              <a:t>：</a:t>
            </a:r>
            <a:r>
              <a:rPr kumimoji="1" lang="zh-CN" altLang="en-US" dirty="0"/>
              <a:t>无需</a:t>
            </a:r>
            <a:r>
              <a:rPr kumimoji="1" lang="en-US" altLang="zh-CN" dirty="0"/>
              <a:t>CPU</a:t>
            </a:r>
            <a:r>
              <a:rPr kumimoji="1" lang="zh-CN" altLang="en-US" dirty="0"/>
              <a:t>干预，远程主机</a:t>
            </a:r>
            <a:r>
              <a:rPr kumimoji="1" lang="en-US" altLang="zh-CN" dirty="0"/>
              <a:t>CPU</a:t>
            </a:r>
            <a:r>
              <a:rPr kumimoji="1" lang="zh-CN" altLang="en-US" dirty="0"/>
              <a:t>缓存</a:t>
            </a:r>
            <a:r>
              <a:rPr kumimoji="1" lang="en-US" altLang="zh-CN" dirty="0"/>
              <a:t>(cache)</a:t>
            </a:r>
            <a:r>
              <a:rPr kumimoji="1" lang="zh-CN" altLang="en-US" dirty="0"/>
              <a:t>不会被访问的内存内容所填充</a:t>
            </a:r>
          </a:p>
          <a:p>
            <a:r>
              <a:rPr kumimoji="1" lang="en-US" altLang="zh-CN" b="1" dirty="0"/>
              <a:t>Kernel Bypass</a:t>
            </a:r>
            <a:r>
              <a:rPr kumimoji="1" lang="zh-CN" altLang="en-US" b="1" dirty="0"/>
              <a:t>：</a:t>
            </a:r>
            <a:r>
              <a:rPr kumimoji="1" lang="zh-CN" altLang="en-US" dirty="0"/>
              <a:t>专有 </a:t>
            </a:r>
            <a:r>
              <a:rPr kumimoji="1" lang="en-US" altLang="zh-CN" dirty="0"/>
              <a:t>Verbs interface ,</a:t>
            </a:r>
            <a:r>
              <a:rPr kumimoji="1" lang="zh-CN" altLang="en-US" dirty="0"/>
              <a:t>应用程序可以直接在用户态执行数据传输</a:t>
            </a:r>
            <a:endParaRPr kumimoji="1" lang="en-US" altLang="zh-CN" dirty="0"/>
          </a:p>
          <a:p>
            <a:r>
              <a:rPr kumimoji="1" lang="en-US" altLang="zh-CN" b="1" dirty="0"/>
              <a:t>Zero Copy</a:t>
            </a:r>
            <a:r>
              <a:rPr kumimoji="1" lang="zh-CN" altLang="en-US" b="1" dirty="0"/>
              <a:t>：</a:t>
            </a:r>
            <a:r>
              <a:rPr kumimoji="1" lang="zh-CN" altLang="en-US" dirty="0"/>
              <a:t>每个应用程序都能直接访问集群中的设备的虚拟内存</a:t>
            </a:r>
          </a:p>
        </p:txBody>
      </p:sp>
    </p:spTree>
    <p:extLst>
      <p:ext uri="{BB962C8B-B14F-4D97-AF65-F5344CB8AC3E}">
        <p14:creationId xmlns:p14="http://schemas.microsoft.com/office/powerpoint/2010/main" val="20457600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10F1D3-30CF-464E-8666-125AC50609F1}"/>
              </a:ext>
            </a:extLst>
          </p:cNvPr>
          <p:cNvPicPr>
            <a:picLocks noChangeAspect="1"/>
          </p:cNvPicPr>
          <p:nvPr/>
        </p:nvPicPr>
        <p:blipFill>
          <a:blip r:embed="rId2"/>
          <a:stretch>
            <a:fillRect/>
          </a:stretch>
        </p:blipFill>
        <p:spPr>
          <a:xfrm>
            <a:off x="2569989" y="1484784"/>
            <a:ext cx="6480720" cy="4659946"/>
          </a:xfrm>
          <a:prstGeom prst="rect">
            <a:avLst/>
          </a:prstGeom>
        </p:spPr>
      </p:pic>
      <p:sp>
        <p:nvSpPr>
          <p:cNvPr id="7" name="标题 1">
            <a:extLst>
              <a:ext uri="{FF2B5EF4-FFF2-40B4-BE49-F238E27FC236}">
                <a16:creationId xmlns:a16="http://schemas.microsoft.com/office/drawing/2014/main" id="{EC390DD8-571A-664A-BD9F-7AF9AB82E89C}"/>
              </a:ext>
            </a:extLst>
          </p:cNvPr>
          <p:cNvSpPr>
            <a:spLocks noGrp="1"/>
          </p:cNvSpPr>
          <p:nvPr>
            <p:ph type="title"/>
          </p:nvPr>
        </p:nvSpPr>
        <p:spPr>
          <a:xfrm>
            <a:off x="623636" y="548680"/>
            <a:ext cx="10963473" cy="589190"/>
          </a:xfrm>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spTree>
    <p:extLst>
      <p:ext uri="{BB962C8B-B14F-4D97-AF65-F5344CB8AC3E}">
        <p14:creationId xmlns:p14="http://schemas.microsoft.com/office/powerpoint/2010/main" val="70980072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BEA4-079D-B649-9925-16171820E0CB}"/>
              </a:ext>
            </a:extLst>
          </p:cNvPr>
          <p:cNvSpPr>
            <a:spLocks noGrp="1"/>
          </p:cNvSpPr>
          <p:nvPr>
            <p:ph type="title"/>
          </p:nvPr>
        </p:nvSpPr>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pic>
        <p:nvPicPr>
          <p:cNvPr id="8" name="图片 7">
            <a:extLst>
              <a:ext uri="{FF2B5EF4-FFF2-40B4-BE49-F238E27FC236}">
                <a16:creationId xmlns:a16="http://schemas.microsoft.com/office/drawing/2014/main" id="{49F2AE82-2A6A-8942-9609-C757ACC09760}"/>
              </a:ext>
            </a:extLst>
          </p:cNvPr>
          <p:cNvPicPr>
            <a:picLocks noChangeAspect="1"/>
          </p:cNvPicPr>
          <p:nvPr/>
        </p:nvPicPr>
        <p:blipFill>
          <a:blip r:embed="rId3"/>
          <a:stretch>
            <a:fillRect/>
          </a:stretch>
        </p:blipFill>
        <p:spPr>
          <a:xfrm>
            <a:off x="2497981" y="1412776"/>
            <a:ext cx="7458631" cy="4527901"/>
          </a:xfrm>
          <a:prstGeom prst="rect">
            <a:avLst/>
          </a:prstGeom>
        </p:spPr>
      </p:pic>
    </p:spTree>
    <p:extLst>
      <p:ext uri="{BB962C8B-B14F-4D97-AF65-F5344CB8AC3E}">
        <p14:creationId xmlns:p14="http://schemas.microsoft.com/office/powerpoint/2010/main" val="102164771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818B3-211B-5F42-8454-3CCDCF62D617}"/>
              </a:ext>
            </a:extLst>
          </p:cNvPr>
          <p:cNvSpPr>
            <a:spLocks noGrp="1"/>
          </p:cNvSpPr>
          <p:nvPr>
            <p:ph type="title"/>
          </p:nvPr>
        </p:nvSpPr>
        <p:spPr/>
        <p:txBody>
          <a:bodyPr/>
          <a:lstStyle/>
          <a:p>
            <a:r>
              <a:rPr lang="zh-CN" altLang="en-US" dirty="0"/>
              <a:t>互联拓扑</a:t>
            </a:r>
            <a:endParaRPr kumimoji="1" lang="zh-CN" altLang="en-US" dirty="0"/>
          </a:p>
        </p:txBody>
      </p:sp>
      <p:pic>
        <p:nvPicPr>
          <p:cNvPr id="6" name="图片 5">
            <a:extLst>
              <a:ext uri="{FF2B5EF4-FFF2-40B4-BE49-F238E27FC236}">
                <a16:creationId xmlns:a16="http://schemas.microsoft.com/office/drawing/2014/main" id="{19DBD0B8-A9B3-4F4B-A9C4-214E74C41E4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61877" y="1412776"/>
            <a:ext cx="9073008" cy="4593353"/>
          </a:xfrm>
          <a:prstGeom prst="rect">
            <a:avLst/>
          </a:prstGeom>
        </p:spPr>
      </p:pic>
    </p:spTree>
    <p:extLst>
      <p:ext uri="{BB962C8B-B14F-4D97-AF65-F5344CB8AC3E}">
        <p14:creationId xmlns:p14="http://schemas.microsoft.com/office/powerpoint/2010/main" val="92064886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通信协调：软件篇</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434370"/>
            <a:ext cx="11018520" cy="3607141"/>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t>MPI</a:t>
            </a:r>
          </a:p>
          <a:p>
            <a:pPr marL="694190" lvl="1" indent="-457200">
              <a:buFont typeface="Arial" panose="020B0604020202020204" pitchFamily="34" charset="0"/>
              <a:buChar char="•"/>
            </a:pPr>
            <a:r>
              <a:rPr lang="zh-CN" altLang="en-US" sz="2000" kern="0" dirty="0"/>
              <a:t>通用接口，可调用 </a:t>
            </a:r>
            <a:r>
              <a:rPr lang="en-US" altLang="zh-CN" sz="2000" kern="0" dirty="0"/>
              <a:t>Open-MPI, MVAPICH2, Intel MPI, etc.</a:t>
            </a:r>
            <a:endParaRPr lang="en-US" sz="2000" kern="0" dirty="0"/>
          </a:p>
          <a:p>
            <a:pPr marL="452438" indent="-452438">
              <a:buFont typeface="Wingdings" pitchFamily="2" charset="2"/>
              <a:buChar char="l"/>
            </a:pPr>
            <a:r>
              <a:rPr lang="en-US" sz="2400" b="1" kern="0" dirty="0"/>
              <a:t>NCCL</a:t>
            </a:r>
            <a:r>
              <a:rPr lang="zh-CN" altLang="en-US" sz="2400" b="1" kern="0" dirty="0"/>
              <a:t> </a:t>
            </a:r>
            <a:r>
              <a:rPr lang="en-US" altLang="zh-CN" sz="2400" b="1" kern="0" dirty="0"/>
              <a:t>/</a:t>
            </a:r>
            <a:r>
              <a:rPr lang="zh-CN" altLang="en-US" sz="2400" b="1" kern="0" dirty="0"/>
              <a:t> </a:t>
            </a:r>
            <a:r>
              <a:rPr lang="en-US" altLang="zh-CN" sz="2400" b="1" kern="0" dirty="0"/>
              <a:t>HCCL</a:t>
            </a:r>
            <a:endParaRPr lang="en-US" sz="2400" b="1" kern="0" dirty="0"/>
          </a:p>
          <a:p>
            <a:pPr marL="685800" lvl="1" indent="-457200">
              <a:buFont typeface="Arial" panose="020B0604020202020204" pitchFamily="34" charset="0"/>
              <a:buChar char="•"/>
            </a:pPr>
            <a:r>
              <a:rPr lang="en-US" altLang="zh-CN" sz="2000" kern="0" dirty="0"/>
              <a:t>GPU</a:t>
            </a:r>
            <a:r>
              <a:rPr lang="zh-CN" altLang="en-US" sz="2000" kern="0" dirty="0"/>
              <a:t>通信优化，仅支持集中式通信</a:t>
            </a:r>
            <a:endParaRPr lang="en-US" altLang="zh-CN" sz="2000" kern="0" dirty="0"/>
          </a:p>
          <a:p>
            <a:pPr marL="452438" indent="-452438">
              <a:buFont typeface="Wingdings" pitchFamily="2" charset="2"/>
              <a:buChar char="l"/>
            </a:pPr>
            <a:r>
              <a:rPr lang="en-US" sz="2400" b="1" kern="0" dirty="0"/>
              <a:t>Gloo</a:t>
            </a:r>
            <a:endParaRPr lang="en-US" b="1" kern="0" dirty="0"/>
          </a:p>
          <a:p>
            <a:pPr marL="685800" lvl="1" indent="-457200">
              <a:buFont typeface="Arial" panose="020B0604020202020204" pitchFamily="34" charset="0"/>
              <a:buChar char="•"/>
            </a:pPr>
            <a:r>
              <a:rPr lang="en-US" altLang="zh-CN" sz="2000" kern="0" dirty="0"/>
              <a:t>Facebook</a:t>
            </a:r>
            <a:r>
              <a:rPr lang="zh-CN" altLang="en-US" sz="2000" kern="0" dirty="0"/>
              <a:t> </a:t>
            </a:r>
            <a:r>
              <a:rPr lang="zh-CN" altLang="en-US" sz="2000" dirty="0"/>
              <a:t>集体通信库</a:t>
            </a:r>
            <a:r>
              <a:rPr lang="en-US" altLang="zh-CN" sz="2000" dirty="0"/>
              <a:t>,</a:t>
            </a:r>
            <a:r>
              <a:rPr lang="zh-CN" altLang="en-US" sz="2000" dirty="0"/>
              <a:t>提供集合通信算法如：</a:t>
            </a:r>
            <a:r>
              <a:rPr lang="en-US" altLang="zh-CN" sz="2000" dirty="0"/>
              <a:t>barrier, broadcast, allreduce</a:t>
            </a:r>
            <a:endParaRPr lang="en-US" sz="2000" kern="0" dirty="0"/>
          </a:p>
          <a:p>
            <a:pPr marL="457200" indent="-457200">
              <a:buFont typeface="Arial" panose="020B0604020202020204" pitchFamily="34" charset="0"/>
              <a:buChar char="•"/>
            </a:pPr>
            <a:endParaRPr lang="en-US" kern="0" dirty="0"/>
          </a:p>
        </p:txBody>
      </p:sp>
    </p:spTree>
    <p:extLst>
      <p:ext uri="{BB962C8B-B14F-4D97-AF65-F5344CB8AC3E}">
        <p14:creationId xmlns:p14="http://schemas.microsoft.com/office/powerpoint/2010/main" val="328137746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6BA-C916-2442-981C-7AB06C99C1F3}"/>
              </a:ext>
            </a:extLst>
          </p:cNvPr>
          <p:cNvSpPr>
            <a:spLocks noGrp="1"/>
          </p:cNvSpPr>
          <p:nvPr>
            <p:ph type="title"/>
          </p:nvPr>
        </p:nvSpPr>
        <p:spPr/>
        <p:txBody>
          <a:bodyPr/>
          <a:lstStyle/>
          <a:p>
            <a:r>
              <a:rPr lang="zh-CN" altLang="en-US" dirty="0"/>
              <a:t>通信协调：软件篇</a:t>
            </a:r>
            <a:r>
              <a:rPr lang="en-US" altLang="zh-CN" dirty="0"/>
              <a:t>(I)</a:t>
            </a:r>
            <a:r>
              <a:rPr lang="zh-CN" altLang="en-US" dirty="0"/>
              <a:t> </a:t>
            </a:r>
            <a:r>
              <a:rPr lang="en-US" altLang="zh-CN" dirty="0"/>
              <a:t>MPI</a:t>
            </a:r>
            <a:endParaRPr kumimoji="1" lang="zh-CN" altLang="en-US" dirty="0"/>
          </a:p>
        </p:txBody>
      </p:sp>
      <p:sp>
        <p:nvSpPr>
          <p:cNvPr id="7" name="矩形 6">
            <a:extLst>
              <a:ext uri="{FF2B5EF4-FFF2-40B4-BE49-F238E27FC236}">
                <a16:creationId xmlns:a16="http://schemas.microsoft.com/office/drawing/2014/main" id="{F61E0DDD-271F-114B-9AD8-2566A3E17C39}"/>
              </a:ext>
            </a:extLst>
          </p:cNvPr>
          <p:cNvSpPr/>
          <p:nvPr/>
        </p:nvSpPr>
        <p:spPr>
          <a:xfrm>
            <a:off x="805483" y="1412776"/>
            <a:ext cx="10585796" cy="1061381"/>
          </a:xfrm>
          <a:prstGeom prst="rect">
            <a:avLst/>
          </a:prstGeom>
        </p:spPr>
        <p:txBody>
          <a:bodyPr wrap="square">
            <a:spAutoFit/>
          </a:bodyPr>
          <a:lstStyle/>
          <a:p>
            <a:pPr>
              <a:lnSpc>
                <a:spcPct val="120000"/>
              </a:lnSpc>
            </a:pPr>
            <a:r>
              <a:rPr lang="en-US" altLang="zh-CN" b="1" dirty="0">
                <a:solidFill>
                  <a:srgbClr val="59595A"/>
                </a:solidFill>
                <a:latin typeface="+mj-ea"/>
                <a:ea typeface="+mj-ea"/>
              </a:rPr>
              <a:t> MPI</a:t>
            </a:r>
            <a:r>
              <a:rPr lang="zh-CN" altLang="en-US" b="1" dirty="0">
                <a:solidFill>
                  <a:srgbClr val="59595A"/>
                </a:solidFill>
                <a:latin typeface="+mj-ea"/>
                <a:ea typeface="+mj-ea"/>
              </a:rPr>
              <a:t>（</a:t>
            </a:r>
            <a:r>
              <a:rPr lang="en-HK" altLang="zh-CN" b="1" dirty="0">
                <a:solidFill>
                  <a:srgbClr val="59595A"/>
                </a:solidFill>
                <a:latin typeface="+mj-ea"/>
                <a:ea typeface="+mj-ea"/>
              </a:rPr>
              <a:t>Message Passing Interface</a:t>
            </a:r>
            <a:r>
              <a:rPr lang="zh-CN" altLang="en-US" b="1" dirty="0">
                <a:solidFill>
                  <a:srgbClr val="59595A"/>
                </a:solidFill>
                <a:latin typeface="+mj-ea"/>
                <a:ea typeface="+mj-ea"/>
              </a:rPr>
              <a:t>）：</a:t>
            </a:r>
            <a:r>
              <a:rPr lang="zh-CN" altLang="en-US" dirty="0">
                <a:solidFill>
                  <a:srgbClr val="59595A"/>
                </a:solidFill>
                <a:latin typeface="+mj-ea"/>
                <a:ea typeface="+mj-ea"/>
              </a:rPr>
              <a:t>定义了多个原语的消息传递接口，这一接口主要被用于多进程间的通信。</a:t>
            </a:r>
            <a:r>
              <a:rPr lang="en-US" altLang="zh-CN" dirty="0">
                <a:solidFill>
                  <a:srgbClr val="59595A"/>
                </a:solidFill>
                <a:latin typeface="+mj-ea"/>
                <a:ea typeface="+mj-ea"/>
              </a:rPr>
              <a:t>MPI </a:t>
            </a:r>
            <a:r>
              <a:rPr lang="zh-CN" altLang="en-US" dirty="0">
                <a:solidFill>
                  <a:srgbClr val="59595A"/>
                </a:solidFill>
                <a:latin typeface="+mj-ea"/>
                <a:ea typeface="+mj-ea"/>
              </a:rPr>
              <a:t>系统通信方式是建立在点对点通信之上。而集合通讯是建立在端到端通信的基础上，在一组进程内的通讯原语。</a:t>
            </a:r>
            <a:endParaRPr lang="en-US" altLang="zh-CN" dirty="0">
              <a:solidFill>
                <a:srgbClr val="59595A"/>
              </a:solidFill>
              <a:latin typeface="+mj-ea"/>
              <a:ea typeface="+mj-ea"/>
            </a:endParaRPr>
          </a:p>
        </p:txBody>
      </p:sp>
      <p:pic>
        <p:nvPicPr>
          <p:cNvPr id="3" name="图片 2">
            <a:extLst>
              <a:ext uri="{FF2B5EF4-FFF2-40B4-BE49-F238E27FC236}">
                <a16:creationId xmlns:a16="http://schemas.microsoft.com/office/drawing/2014/main" id="{0AEB5FD9-B22B-8C4A-B711-E3089858FBB6}"/>
              </a:ext>
            </a:extLst>
          </p:cNvPr>
          <p:cNvPicPr>
            <a:picLocks noChangeAspect="1"/>
          </p:cNvPicPr>
          <p:nvPr/>
        </p:nvPicPr>
        <p:blipFill>
          <a:blip r:embed="rId2"/>
          <a:stretch>
            <a:fillRect/>
          </a:stretch>
        </p:blipFill>
        <p:spPr>
          <a:xfrm>
            <a:off x="2065933" y="2564904"/>
            <a:ext cx="7200800" cy="3259534"/>
          </a:xfrm>
          <a:prstGeom prst="rect">
            <a:avLst/>
          </a:prstGeom>
        </p:spPr>
      </p:pic>
    </p:spTree>
    <p:extLst>
      <p:ext uri="{BB962C8B-B14F-4D97-AF65-F5344CB8AC3E}">
        <p14:creationId xmlns:p14="http://schemas.microsoft.com/office/powerpoint/2010/main" val="278060761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6BA-C916-2442-981C-7AB06C99C1F3}"/>
              </a:ext>
            </a:extLst>
          </p:cNvPr>
          <p:cNvSpPr>
            <a:spLocks noGrp="1"/>
          </p:cNvSpPr>
          <p:nvPr>
            <p:ph type="title"/>
          </p:nvPr>
        </p:nvSpPr>
        <p:spPr/>
        <p:txBody>
          <a:bodyPr/>
          <a:lstStyle/>
          <a:p>
            <a:r>
              <a:rPr lang="zh-CN" altLang="en-US" dirty="0"/>
              <a:t>通信协调：软件篇</a:t>
            </a:r>
            <a:r>
              <a:rPr lang="en-US" altLang="zh-CN" dirty="0"/>
              <a:t>(II)</a:t>
            </a:r>
            <a:r>
              <a:rPr lang="zh-CN" altLang="en-US" dirty="0"/>
              <a:t> </a:t>
            </a:r>
            <a:r>
              <a:rPr lang="en-US" altLang="zh-CN" dirty="0"/>
              <a:t>NCCL</a:t>
            </a:r>
            <a:r>
              <a:rPr lang="zh-CN" altLang="en-US" dirty="0"/>
              <a:t> </a:t>
            </a:r>
            <a:endParaRPr kumimoji="1" lang="zh-CN" altLang="en-US" dirty="0"/>
          </a:p>
        </p:txBody>
      </p:sp>
      <p:pic>
        <p:nvPicPr>
          <p:cNvPr id="6" name="图片 5">
            <a:extLst>
              <a:ext uri="{FF2B5EF4-FFF2-40B4-BE49-F238E27FC236}">
                <a16:creationId xmlns:a16="http://schemas.microsoft.com/office/drawing/2014/main" id="{A439E080-DA3F-E34F-B0F1-188D847E1647}"/>
              </a:ext>
            </a:extLst>
          </p:cNvPr>
          <p:cNvPicPr>
            <a:picLocks noChangeAspect="1"/>
          </p:cNvPicPr>
          <p:nvPr/>
        </p:nvPicPr>
        <p:blipFill>
          <a:blip r:embed="rId2"/>
          <a:stretch>
            <a:fillRect/>
          </a:stretch>
        </p:blipFill>
        <p:spPr>
          <a:xfrm>
            <a:off x="1750389" y="2492896"/>
            <a:ext cx="8623356" cy="3639887"/>
          </a:xfrm>
          <a:prstGeom prst="rect">
            <a:avLst/>
          </a:prstGeom>
        </p:spPr>
      </p:pic>
      <p:sp>
        <p:nvSpPr>
          <p:cNvPr id="7" name="矩形 6">
            <a:extLst>
              <a:ext uri="{FF2B5EF4-FFF2-40B4-BE49-F238E27FC236}">
                <a16:creationId xmlns:a16="http://schemas.microsoft.com/office/drawing/2014/main" id="{F61E0DDD-271F-114B-9AD8-2566A3E17C39}"/>
              </a:ext>
            </a:extLst>
          </p:cNvPr>
          <p:cNvSpPr/>
          <p:nvPr/>
        </p:nvSpPr>
        <p:spPr>
          <a:xfrm>
            <a:off x="769169" y="1215491"/>
            <a:ext cx="10585796" cy="1061381"/>
          </a:xfrm>
          <a:prstGeom prst="rect">
            <a:avLst/>
          </a:prstGeom>
        </p:spPr>
        <p:txBody>
          <a:bodyPr wrap="square">
            <a:spAutoFit/>
          </a:bodyPr>
          <a:lstStyle/>
          <a:p>
            <a:pPr>
              <a:lnSpc>
                <a:spcPct val="120000"/>
              </a:lnSpc>
            </a:pPr>
            <a:r>
              <a:rPr lang="en-US" altLang="zh-CN" b="1" dirty="0">
                <a:solidFill>
                  <a:srgbClr val="59595A"/>
                </a:solidFill>
                <a:latin typeface="+mj-ea"/>
                <a:ea typeface="+mj-ea"/>
              </a:rPr>
              <a:t>NCCL </a:t>
            </a:r>
            <a:r>
              <a:rPr lang="zh-CN" altLang="en-US" b="1" dirty="0">
                <a:solidFill>
                  <a:srgbClr val="59595A"/>
                </a:solidFill>
                <a:latin typeface="+mj-ea"/>
                <a:ea typeface="+mj-ea"/>
              </a:rPr>
              <a:t>架构和工作流程：</a:t>
            </a:r>
            <a:r>
              <a:rPr lang="en-US" altLang="zh-CN" b="1" dirty="0">
                <a:solidFill>
                  <a:srgbClr val="59595A"/>
                </a:solidFill>
                <a:latin typeface="+mj-ea"/>
                <a:ea typeface="+mj-ea"/>
              </a:rPr>
              <a:t> </a:t>
            </a:r>
            <a:r>
              <a:rPr lang="en-US" altLang="zh-CN" dirty="0">
                <a:solidFill>
                  <a:srgbClr val="59595A"/>
                </a:solidFill>
                <a:latin typeface="+mj-ea"/>
                <a:ea typeface="+mj-ea"/>
              </a:rPr>
              <a:t>NVIDIA AI </a:t>
            </a:r>
            <a:r>
              <a:rPr lang="zh-CN" altLang="en-US" dirty="0">
                <a:solidFill>
                  <a:srgbClr val="59595A"/>
                </a:solidFill>
                <a:latin typeface="+mj-ea"/>
                <a:ea typeface="+mj-ea"/>
              </a:rPr>
              <a:t>库依赖 </a:t>
            </a:r>
            <a:r>
              <a:rPr lang="en-US" altLang="zh-CN" dirty="0">
                <a:solidFill>
                  <a:srgbClr val="59595A"/>
                </a:solidFill>
                <a:latin typeface="+mj-ea"/>
                <a:ea typeface="+mj-ea"/>
              </a:rPr>
              <a:t>NCCL </a:t>
            </a:r>
            <a:r>
              <a:rPr lang="zh-CN" altLang="en-US" dirty="0">
                <a:solidFill>
                  <a:srgbClr val="59595A"/>
                </a:solidFill>
                <a:latin typeface="+mj-ea"/>
                <a:ea typeface="+mj-ea"/>
              </a:rPr>
              <a:t>提供编程抽象，通过高级拓扑检测、通用路径搜索和针对 </a:t>
            </a:r>
            <a:r>
              <a:rPr lang="en-US" altLang="zh-CN" dirty="0">
                <a:solidFill>
                  <a:srgbClr val="59595A"/>
                </a:solidFill>
                <a:latin typeface="+mj-ea"/>
                <a:ea typeface="+mj-ea"/>
              </a:rPr>
              <a:t>NVIDIA </a:t>
            </a:r>
            <a:r>
              <a:rPr lang="zh-CN" altLang="en-US" dirty="0">
                <a:solidFill>
                  <a:srgbClr val="59595A"/>
                </a:solidFill>
                <a:latin typeface="+mj-ea"/>
                <a:ea typeface="+mj-ea"/>
              </a:rPr>
              <a:t>架构优化的算法，针对每个平台和拓扑进行高度调整。</a:t>
            </a:r>
            <a:r>
              <a:rPr lang="en-US" altLang="zh-CN" dirty="0">
                <a:solidFill>
                  <a:srgbClr val="59595A"/>
                </a:solidFill>
                <a:latin typeface="+mj-ea"/>
                <a:ea typeface="+mj-ea"/>
              </a:rPr>
              <a:t> NCCL API </a:t>
            </a:r>
            <a:r>
              <a:rPr lang="zh-CN" altLang="en-US" dirty="0">
                <a:solidFill>
                  <a:srgbClr val="59595A"/>
                </a:solidFill>
                <a:latin typeface="+mj-ea"/>
                <a:ea typeface="+mj-ea"/>
              </a:rPr>
              <a:t>从 </a:t>
            </a:r>
            <a:r>
              <a:rPr lang="en-US" altLang="zh-CN" dirty="0">
                <a:solidFill>
                  <a:srgbClr val="59595A"/>
                </a:solidFill>
                <a:latin typeface="+mj-ea"/>
                <a:ea typeface="+mj-ea"/>
              </a:rPr>
              <a:t>CPU </a:t>
            </a:r>
            <a:r>
              <a:rPr lang="zh-CN" altLang="en-US" dirty="0">
                <a:solidFill>
                  <a:srgbClr val="59595A"/>
                </a:solidFill>
                <a:latin typeface="+mj-ea"/>
                <a:ea typeface="+mj-ea"/>
              </a:rPr>
              <a:t>启动，</a:t>
            </a:r>
            <a:r>
              <a:rPr lang="en-US" altLang="zh-CN" dirty="0">
                <a:solidFill>
                  <a:srgbClr val="59595A"/>
                </a:solidFill>
                <a:latin typeface="+mj-ea"/>
                <a:ea typeface="+mj-ea"/>
              </a:rPr>
              <a:t>GPU </a:t>
            </a:r>
            <a:r>
              <a:rPr lang="zh-CN" altLang="en-US" dirty="0">
                <a:solidFill>
                  <a:srgbClr val="59595A"/>
                </a:solidFill>
                <a:latin typeface="+mj-ea"/>
                <a:ea typeface="+mj-ea"/>
              </a:rPr>
              <a:t>执行，在 </a:t>
            </a:r>
            <a:r>
              <a:rPr lang="en-US" altLang="zh-CN" dirty="0">
                <a:solidFill>
                  <a:srgbClr val="59595A"/>
                </a:solidFill>
                <a:latin typeface="+mj-ea"/>
                <a:ea typeface="+mj-ea"/>
              </a:rPr>
              <a:t>GPU </a:t>
            </a:r>
            <a:r>
              <a:rPr lang="zh-CN" altLang="en-US" dirty="0">
                <a:solidFill>
                  <a:srgbClr val="59595A"/>
                </a:solidFill>
                <a:latin typeface="+mj-ea"/>
                <a:ea typeface="+mj-ea"/>
              </a:rPr>
              <a:t>内存之间移动或交换数据。最后利用 </a:t>
            </a:r>
            <a:r>
              <a:rPr lang="en-US" altLang="zh-CN" dirty="0">
                <a:solidFill>
                  <a:srgbClr val="59595A"/>
                </a:solidFill>
                <a:latin typeface="+mj-ea"/>
                <a:ea typeface="+mj-ea"/>
              </a:rPr>
              <a:t>NVLink </a:t>
            </a:r>
            <a:r>
              <a:rPr lang="zh-CN" altLang="en-US" dirty="0">
                <a:solidFill>
                  <a:srgbClr val="59595A"/>
                </a:solidFill>
                <a:latin typeface="+mj-ea"/>
                <a:ea typeface="+mj-ea"/>
              </a:rPr>
              <a:t>聚合多个高速 </a:t>
            </a:r>
            <a:r>
              <a:rPr lang="en-US" altLang="zh-CN" dirty="0">
                <a:solidFill>
                  <a:srgbClr val="59595A"/>
                </a:solidFill>
                <a:latin typeface="+mj-ea"/>
                <a:ea typeface="+mj-ea"/>
              </a:rPr>
              <a:t>NIC </a:t>
            </a:r>
            <a:r>
              <a:rPr lang="zh-CN" altLang="en-US" dirty="0">
                <a:solidFill>
                  <a:srgbClr val="59595A"/>
                </a:solidFill>
                <a:latin typeface="+mj-ea"/>
                <a:ea typeface="+mj-ea"/>
              </a:rPr>
              <a:t>的带宽。</a:t>
            </a:r>
            <a:endParaRPr lang="en-US" altLang="zh-CN" dirty="0">
              <a:solidFill>
                <a:srgbClr val="59595A"/>
              </a:solidFill>
              <a:latin typeface="+mj-ea"/>
              <a:ea typeface="+mj-ea"/>
            </a:endParaRPr>
          </a:p>
        </p:txBody>
      </p:sp>
    </p:spTree>
    <p:extLst>
      <p:ext uri="{BB962C8B-B14F-4D97-AF65-F5344CB8AC3E}">
        <p14:creationId xmlns:p14="http://schemas.microsoft.com/office/powerpoint/2010/main" val="8500285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通信协调：软件篇</a:t>
            </a:r>
            <a:endParaRPr kumimoji="1" lang="zh-CN" altLang="en-US" dirty="0"/>
          </a:p>
        </p:txBody>
      </p:sp>
      <p:pic>
        <p:nvPicPr>
          <p:cNvPr id="4" name="图片 3">
            <a:extLst>
              <a:ext uri="{FF2B5EF4-FFF2-40B4-BE49-F238E27FC236}">
                <a16:creationId xmlns:a16="http://schemas.microsoft.com/office/drawing/2014/main" id="{E9BACC4A-4D1A-0248-AF16-C9D189B168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4125" y="589190"/>
            <a:ext cx="5494706" cy="5720130"/>
          </a:xfrm>
          <a:prstGeom prst="rect">
            <a:avLst/>
          </a:prstGeom>
        </p:spPr>
      </p:pic>
    </p:spTree>
    <p:extLst>
      <p:ext uri="{BB962C8B-B14F-4D97-AF65-F5344CB8AC3E}">
        <p14:creationId xmlns:p14="http://schemas.microsoft.com/office/powerpoint/2010/main" val="248360597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p:txBody>
          <a:bodyPr/>
          <a:lstStyle/>
          <a:p>
            <a:r>
              <a:rPr lang="zh-CN" altLang="en-US" sz="2400" b="1" dirty="0"/>
              <a:t>点对点通信 </a:t>
            </a:r>
            <a:r>
              <a:rPr lang="en-US" altLang="zh-CN" sz="2400" b="1" dirty="0"/>
              <a:t>Send/Recv</a:t>
            </a:r>
          </a:p>
          <a:p>
            <a:pPr lvl="1"/>
            <a:r>
              <a:rPr lang="en-US" altLang="zh-CN" sz="2000" dirty="0"/>
              <a:t>TCP/IP</a:t>
            </a:r>
          </a:p>
          <a:p>
            <a:pPr lvl="1"/>
            <a:r>
              <a:rPr lang="en-US" altLang="zh-CN" sz="2000" dirty="0"/>
              <a:t>RDMA</a:t>
            </a:r>
          </a:p>
          <a:p>
            <a:r>
              <a:rPr lang="zh-CN" altLang="en-US" sz="2400" b="1" dirty="0"/>
              <a:t>集合式通信 </a:t>
            </a:r>
            <a:r>
              <a:rPr lang="en-US" altLang="zh-CN" sz="2400" b="1" dirty="0"/>
              <a:t>All-Reduce</a:t>
            </a:r>
          </a:p>
          <a:p>
            <a:pPr lvl="1"/>
            <a:r>
              <a:rPr lang="en-US" altLang="zh-CN" sz="2000" dirty="0"/>
              <a:t>TCP/IP</a:t>
            </a:r>
          </a:p>
          <a:p>
            <a:pPr lvl="1"/>
            <a:r>
              <a:rPr lang="en-US" altLang="zh-CN" sz="2000" dirty="0"/>
              <a:t>NCCL</a:t>
            </a:r>
            <a:endParaRPr lang="zh-CN" altLang="en-US" sz="2000" dirty="0"/>
          </a:p>
        </p:txBody>
      </p:sp>
    </p:spTree>
    <p:extLst>
      <p:ext uri="{BB962C8B-B14F-4D97-AF65-F5344CB8AC3E}">
        <p14:creationId xmlns:p14="http://schemas.microsoft.com/office/powerpoint/2010/main" val="185729004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chemeClr val="bg2"/>
                </a:solidFill>
              </a:rPr>
              <a:t>AI</a:t>
            </a:r>
            <a:r>
              <a:rPr lang="zh-CN" altLang="en-US" sz="2000" b="1" dirty="0">
                <a:solidFill>
                  <a:schemeClr val="bg2"/>
                </a:solidFill>
              </a:rPr>
              <a:t>集群服务器架构：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同步与异步并行 </a:t>
            </a:r>
            <a:r>
              <a:rPr lang="en-US" altLang="zh-CN" sz="1800" dirty="0">
                <a:solidFill>
                  <a:schemeClr val="bg2"/>
                </a:solidFill>
              </a:rPr>
              <a:t>-</a:t>
            </a:r>
            <a:r>
              <a:rPr lang="zh-CN" altLang="en-US" sz="1800" dirty="0">
                <a:solidFill>
                  <a:schemeClr val="bg2"/>
                </a:solidFill>
              </a:rPr>
              <a:t> 环同步算法</a:t>
            </a:r>
            <a:endParaRPr lang="en-US" altLang="zh-CN" sz="2000" b="1" dirty="0">
              <a:solidFill>
                <a:schemeClr val="bg2"/>
              </a:solidFill>
            </a:endParaRPr>
          </a:p>
          <a:p>
            <a:pPr lvl="1"/>
            <a:r>
              <a:rPr lang="en-US" altLang="zh-CN" sz="2000" b="1" dirty="0">
                <a:solidFill>
                  <a:srgbClr val="374154"/>
                </a:solidFill>
              </a:rPr>
              <a:t>AI</a:t>
            </a:r>
            <a:r>
              <a:rPr lang="zh-CN" altLang="en-US" sz="2000" b="1" dirty="0">
                <a:solidFill>
                  <a:srgbClr val="374154"/>
                </a:solidFill>
              </a:rPr>
              <a:t>集群软硬件通信：</a:t>
            </a:r>
            <a:r>
              <a:rPr lang="zh-CN" altLang="en-US" sz="1800" dirty="0">
                <a:solidFill>
                  <a:srgbClr val="374154"/>
                </a:solidFill>
              </a:rPr>
              <a:t>通信软硬件实现 </a:t>
            </a:r>
            <a:r>
              <a:rPr lang="en-US" altLang="zh-CN" sz="1800" dirty="0">
                <a:solidFill>
                  <a:srgbClr val="374154"/>
                </a:solidFill>
              </a:rPr>
              <a:t>-</a:t>
            </a:r>
            <a:r>
              <a:rPr lang="zh-CN" altLang="en-US" sz="1800" dirty="0">
                <a:solidFill>
                  <a:srgbClr val="374154"/>
                </a:solidFill>
              </a:rPr>
              <a:t> 通信实现方式</a:t>
            </a:r>
            <a:endParaRPr lang="en-US" altLang="zh-CN" sz="1800" dirty="0">
              <a:solidFill>
                <a:srgbClr val="374154"/>
              </a:solidFill>
            </a:endParaRPr>
          </a:p>
          <a:p>
            <a:pPr lvl="1"/>
            <a:r>
              <a:rPr lang="zh-CN" altLang="en-US" sz="2000" b="1" dirty="0">
                <a:solidFill>
                  <a:schemeClr val="bg2"/>
                </a:solidFill>
              </a:rPr>
              <a:t>分布式通信原语：</a:t>
            </a:r>
            <a:r>
              <a:rPr lang="zh-CN" altLang="en-US" sz="1800" dirty="0">
                <a:solidFill>
                  <a:schemeClr val="bg2"/>
                </a:solidFill>
              </a:rPr>
              <a:t>通信原语</a:t>
            </a:r>
            <a:endParaRPr lang="en-US" altLang="zh-CN" sz="1800" dirty="0">
              <a:solidFill>
                <a:schemeClr val="bg2"/>
              </a:solidFill>
            </a:endParaRPr>
          </a:p>
          <a:p>
            <a:pPr lvl="1"/>
            <a:r>
              <a:rPr lang="zh-CN" altLang="en-US" sz="2000" b="1" dirty="0">
                <a:solidFill>
                  <a:schemeClr val="bg2"/>
                </a:solidFill>
              </a:rPr>
              <a:t>框架分布式功能</a:t>
            </a:r>
            <a:r>
              <a:rPr lang="zh-CN" altLang="en-US" sz="2000" dirty="0">
                <a:solidFill>
                  <a:schemeClr val="bg2"/>
                </a:solidFill>
              </a:rPr>
              <a:t>：</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AI</a:t>
            </a:r>
            <a:r>
              <a:rPr lang="zh-CN" altLang="en-US" sz="1800" dirty="0">
                <a:solidFill>
                  <a:schemeClr val="bg2"/>
                </a:solidFill>
              </a:rPr>
              <a:t>框架中的分布式训练</a:t>
            </a:r>
            <a:endParaRPr lang="en-US" altLang="zh-CN" sz="2000" dirty="0">
              <a:solidFill>
                <a:schemeClr val="bg2"/>
              </a:solidFill>
            </a:endParaRPr>
          </a:p>
          <a:p>
            <a:pPr lvl="1"/>
            <a:endParaRPr lang="en-US" altLang="zh-CN" sz="2000" b="1" dirty="0">
              <a:solidFill>
                <a:schemeClr val="bg2"/>
              </a:solidFill>
            </a:endParaRPr>
          </a:p>
          <a:p>
            <a:pPr lvl="1"/>
            <a:r>
              <a:rPr lang="zh-CN" altLang="en-US" sz="2000" b="1" dirty="0">
                <a:solidFill>
                  <a:schemeClr val="bg2"/>
                </a:solidFill>
              </a:rPr>
              <a:t>大模型算法：</a:t>
            </a:r>
            <a:r>
              <a:rPr lang="zh-CN" altLang="en-US" sz="1800" dirty="0">
                <a:solidFill>
                  <a:schemeClr val="bg2"/>
                </a:solidFill>
              </a:rPr>
              <a:t>挑战 </a:t>
            </a:r>
            <a:r>
              <a:rPr lang="en-US" altLang="zh-CN" sz="1800" dirty="0">
                <a:solidFill>
                  <a:schemeClr val="bg2"/>
                </a:solidFill>
              </a:rPr>
              <a:t>–</a:t>
            </a:r>
            <a:r>
              <a:rPr lang="zh-CN" altLang="en-US" sz="1800" dirty="0">
                <a:solidFill>
                  <a:schemeClr val="bg2"/>
                </a:solidFill>
              </a:rPr>
              <a:t> 算法结构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SOTA</a:t>
            </a:r>
            <a:r>
              <a:rPr lang="zh-CN" altLang="en-US" sz="1800" dirty="0">
                <a:solidFill>
                  <a:schemeClr val="bg2"/>
                </a:solidFill>
              </a:rPr>
              <a:t>大模型</a:t>
            </a:r>
            <a:endParaRPr lang="en-US" altLang="zh-CN" sz="1600" dirty="0">
              <a:solidFill>
                <a:schemeClr val="bg2"/>
              </a:solidFill>
            </a:endParaRPr>
          </a:p>
          <a:p>
            <a:pPr lvl="1"/>
            <a:r>
              <a:rPr lang="zh-CN" altLang="en-US" sz="2000" b="1" dirty="0">
                <a:solidFill>
                  <a:schemeClr val="bg2"/>
                </a:solidFill>
              </a:rPr>
              <a:t>分布式并行：</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张量并行 </a:t>
            </a:r>
            <a:r>
              <a:rPr lang="en-US" altLang="zh-CN" sz="1800" dirty="0">
                <a:solidFill>
                  <a:schemeClr val="bg2"/>
                </a:solidFill>
              </a:rPr>
              <a:t>–</a:t>
            </a:r>
            <a:r>
              <a:rPr lang="zh-CN" altLang="en-US" sz="1800" dirty="0">
                <a:solidFill>
                  <a:schemeClr val="bg2"/>
                </a:solidFill>
              </a:rPr>
              <a:t> 自动并行 </a:t>
            </a:r>
            <a:r>
              <a:rPr lang="en-US" altLang="zh-CN" sz="1800" dirty="0">
                <a:solidFill>
                  <a:schemeClr val="bg2"/>
                </a:solidFill>
              </a:rPr>
              <a:t>–</a:t>
            </a:r>
            <a:r>
              <a:rPr lang="zh-CN" altLang="en-US" sz="1800" dirty="0">
                <a:solidFill>
                  <a:schemeClr val="bg2"/>
                </a:solidFill>
              </a:rPr>
              <a:t> 多维混合并行</a:t>
            </a:r>
            <a:endParaRPr lang="en-US" altLang="zh-CN" sz="1800" dirty="0">
              <a:solidFill>
                <a:schemeClr val="bg2"/>
              </a:solidFill>
            </a:endParaRPr>
          </a:p>
        </p:txBody>
      </p:sp>
    </p:spTree>
    <p:extLst>
      <p:ext uri="{BB962C8B-B14F-4D97-AF65-F5344CB8AC3E}">
        <p14:creationId xmlns:p14="http://schemas.microsoft.com/office/powerpoint/2010/main" val="2900767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930E0-0D19-034E-95E4-748A15DB1FAE}"/>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pic>
        <p:nvPicPr>
          <p:cNvPr id="3" name="图片 2">
            <a:extLst>
              <a:ext uri="{FF2B5EF4-FFF2-40B4-BE49-F238E27FC236}">
                <a16:creationId xmlns:a16="http://schemas.microsoft.com/office/drawing/2014/main" id="{F81FC0A5-1E9F-184D-B370-DE8150C1796A}"/>
              </a:ext>
            </a:extLst>
          </p:cNvPr>
          <p:cNvPicPr>
            <a:picLocks noChangeAspect="1"/>
          </p:cNvPicPr>
          <p:nvPr/>
        </p:nvPicPr>
        <p:blipFill>
          <a:blip r:embed="rId2"/>
          <a:stretch>
            <a:fillRect/>
          </a:stretch>
        </p:blipFill>
        <p:spPr>
          <a:xfrm>
            <a:off x="3578101" y="2492896"/>
            <a:ext cx="4606280" cy="2197768"/>
          </a:xfrm>
          <a:prstGeom prst="rect">
            <a:avLst/>
          </a:prstGeom>
        </p:spPr>
      </p:pic>
    </p:spTree>
    <p:extLst>
      <p:ext uri="{BB962C8B-B14F-4D97-AF65-F5344CB8AC3E}">
        <p14:creationId xmlns:p14="http://schemas.microsoft.com/office/powerpoint/2010/main" val="208960411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0FB34-8AB2-EC41-93F7-32E94A81DAB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pic>
        <p:nvPicPr>
          <p:cNvPr id="5" name="Picture 3">
            <a:extLst>
              <a:ext uri="{FF2B5EF4-FFF2-40B4-BE49-F238E27FC236}">
                <a16:creationId xmlns:a16="http://schemas.microsoft.com/office/drawing/2014/main" id="{7CD8602C-20C8-984B-BB7F-C417C3D832DE}"/>
              </a:ext>
            </a:extLst>
          </p:cNvPr>
          <p:cNvPicPr>
            <a:picLocks noChangeAspect="1"/>
          </p:cNvPicPr>
          <p:nvPr/>
        </p:nvPicPr>
        <p:blipFill>
          <a:blip r:embed="rId2"/>
          <a:stretch>
            <a:fillRect/>
          </a:stretch>
        </p:blipFill>
        <p:spPr>
          <a:xfrm>
            <a:off x="6105372" y="1700808"/>
            <a:ext cx="5016758" cy="3016405"/>
          </a:xfrm>
          <a:prstGeom prst="rect">
            <a:avLst/>
          </a:prstGeom>
        </p:spPr>
      </p:pic>
      <p:sp>
        <p:nvSpPr>
          <p:cNvPr id="6" name="Text Placeholder 2">
            <a:extLst>
              <a:ext uri="{FF2B5EF4-FFF2-40B4-BE49-F238E27FC236}">
                <a16:creationId xmlns:a16="http://schemas.microsoft.com/office/drawing/2014/main" id="{370E466B-3A58-7B4F-AF3F-ADB23DF08766}"/>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31602562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sp>
        <p:nvSpPr>
          <p:cNvPr id="5" name="Text Placeholder 2">
            <a:extLst>
              <a:ext uri="{FF2B5EF4-FFF2-40B4-BE49-F238E27FC236}">
                <a16:creationId xmlns:a16="http://schemas.microsoft.com/office/drawing/2014/main" id="{A556102D-AA36-024C-BA97-6B885A64E908}"/>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6" name="Picture 1">
            <a:extLst>
              <a:ext uri="{FF2B5EF4-FFF2-40B4-BE49-F238E27FC236}">
                <a16:creationId xmlns:a16="http://schemas.microsoft.com/office/drawing/2014/main" id="{A7B63178-F8CF-E64E-9293-924BAFB011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125036263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II</a:t>
            </a:r>
            <a:r>
              <a:rPr lang="zh-CN" altLang="en-US" dirty="0">
                <a:latin typeface="+mj-ea"/>
                <a:cs typeface="Times New Roman" panose="02020503050405090304" pitchFamily="18" charset="0"/>
              </a:rPr>
              <a:t>）：集合通信</a:t>
            </a:r>
            <a:endParaRPr kumimoji="1" lang="zh-CN" altLang="en-US" dirty="0"/>
          </a:p>
        </p:txBody>
      </p:sp>
      <p:pic>
        <p:nvPicPr>
          <p:cNvPr id="8" name="图片 7">
            <a:extLst>
              <a:ext uri="{FF2B5EF4-FFF2-40B4-BE49-F238E27FC236}">
                <a16:creationId xmlns:a16="http://schemas.microsoft.com/office/drawing/2014/main" id="{1263E7C9-DC5F-F747-AC05-911EAF344C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0533" y="2285022"/>
            <a:ext cx="3158080" cy="945013"/>
          </a:xfrm>
          <a:prstGeom prst="rect">
            <a:avLst/>
          </a:prstGeom>
        </p:spPr>
      </p:pic>
      <p:pic>
        <p:nvPicPr>
          <p:cNvPr id="10" name="图片 9">
            <a:extLst>
              <a:ext uri="{FF2B5EF4-FFF2-40B4-BE49-F238E27FC236}">
                <a16:creationId xmlns:a16="http://schemas.microsoft.com/office/drawing/2014/main" id="{40C2E5D6-110F-6142-8EF7-4EEDB6CF37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928955A-C593-1845-8157-6DDE4A2269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781" y="4263957"/>
            <a:ext cx="2887772" cy="1173430"/>
          </a:xfrm>
          <a:prstGeom prst="rect">
            <a:avLst/>
          </a:prstGeom>
        </p:spPr>
      </p:pic>
      <p:pic>
        <p:nvPicPr>
          <p:cNvPr id="14" name="图片 13">
            <a:extLst>
              <a:ext uri="{FF2B5EF4-FFF2-40B4-BE49-F238E27FC236}">
                <a16:creationId xmlns:a16="http://schemas.microsoft.com/office/drawing/2014/main" id="{EB03FD4E-0E46-274A-A3E1-88A7CD996B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3765" y="2368900"/>
            <a:ext cx="3312368" cy="916084"/>
          </a:xfrm>
          <a:prstGeom prst="rect">
            <a:avLst/>
          </a:prstGeom>
        </p:spPr>
      </p:pic>
      <p:pic>
        <p:nvPicPr>
          <p:cNvPr id="16" name="图片 15">
            <a:extLst>
              <a:ext uri="{FF2B5EF4-FFF2-40B4-BE49-F238E27FC236}">
                <a16:creationId xmlns:a16="http://schemas.microsoft.com/office/drawing/2014/main" id="{31F3A035-2A46-2E41-B9C6-32F107D931D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43100" y="4263957"/>
            <a:ext cx="3242247" cy="1181267"/>
          </a:xfrm>
          <a:prstGeom prst="rect">
            <a:avLst/>
          </a:prstGeom>
        </p:spPr>
      </p:pic>
      <p:pic>
        <p:nvPicPr>
          <p:cNvPr id="18" name="图片 17">
            <a:extLst>
              <a:ext uri="{FF2B5EF4-FFF2-40B4-BE49-F238E27FC236}">
                <a16:creationId xmlns:a16="http://schemas.microsoft.com/office/drawing/2014/main" id="{8EF20470-C001-CA4F-99CC-815E6851E62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34778" y="4263957"/>
            <a:ext cx="3164237" cy="1181267"/>
          </a:xfrm>
          <a:prstGeom prst="rect">
            <a:avLst/>
          </a:prstGeom>
        </p:spPr>
      </p:pic>
    </p:spTree>
    <p:extLst>
      <p:ext uri="{BB962C8B-B14F-4D97-AF65-F5344CB8AC3E}">
        <p14:creationId xmlns:p14="http://schemas.microsoft.com/office/powerpoint/2010/main" val="105691952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II</a:t>
            </a:r>
            <a:r>
              <a:rPr lang="zh-CN" altLang="en-US" dirty="0">
                <a:latin typeface="+mj-ea"/>
                <a:cs typeface="Times New Roman" panose="02020503050405090304" pitchFamily="18" charset="0"/>
              </a:rPr>
              <a:t>）：集合通信</a:t>
            </a:r>
            <a:endParaRPr kumimoji="1" lang="zh-CN" altLang="en-US" dirty="0"/>
          </a:p>
        </p:txBody>
      </p:sp>
      <p:sp>
        <p:nvSpPr>
          <p:cNvPr id="5" name="Text Placeholder 2">
            <a:extLst>
              <a:ext uri="{FF2B5EF4-FFF2-40B4-BE49-F238E27FC236}">
                <a16:creationId xmlns:a16="http://schemas.microsoft.com/office/drawing/2014/main" id="{A556102D-AA36-024C-BA97-6B885A64E908}"/>
              </a:ext>
            </a:extLst>
          </p:cNvPr>
          <p:cNvSpPr txBox="1">
            <a:spLocks/>
          </p:cNvSpPr>
          <p:nvPr/>
        </p:nvSpPr>
        <p:spPr>
          <a:xfrm>
            <a:off x="589121" y="2306934"/>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集合通信</a:t>
            </a:r>
            <a:endParaRPr lang="en-US" altLang="zh-CN" kern="0" dirty="0">
              <a:solidFill>
                <a:srgbClr val="59595A"/>
              </a:solidFill>
            </a:endParaRPr>
          </a:p>
        </p:txBody>
      </p:sp>
      <p:pic>
        <p:nvPicPr>
          <p:cNvPr id="4" name="图片 3">
            <a:extLst>
              <a:ext uri="{FF2B5EF4-FFF2-40B4-BE49-F238E27FC236}">
                <a16:creationId xmlns:a16="http://schemas.microsoft.com/office/drawing/2014/main" id="{FB1C3474-CDC8-8648-B9FA-D0C9582031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28017" y="2011734"/>
            <a:ext cx="6034411" cy="3081918"/>
          </a:xfrm>
          <a:prstGeom prst="rect">
            <a:avLst/>
          </a:prstGeom>
        </p:spPr>
      </p:pic>
    </p:spTree>
    <p:extLst>
      <p:ext uri="{BB962C8B-B14F-4D97-AF65-F5344CB8AC3E}">
        <p14:creationId xmlns:p14="http://schemas.microsoft.com/office/powerpoint/2010/main" val="229374199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dirty="0">
                <a:solidFill>
                  <a:srgbClr val="34393C"/>
                </a:solidFill>
              </a:rPr>
              <a:t>讨论</a:t>
            </a:r>
            <a:r>
              <a:rPr lang="zh-CN" altLang="en-US" sz="2000" dirty="0">
                <a:solidFill>
                  <a:srgbClr val="34393C"/>
                </a:solidFill>
              </a:rPr>
              <a:t>机器内通信、机器间通信的实现方式；</a:t>
            </a:r>
            <a:endParaRPr lang="en-US" altLang="zh-CN" sz="2000" dirty="0">
              <a:solidFill>
                <a:srgbClr val="34393C"/>
              </a:solidFill>
            </a:endParaRPr>
          </a:p>
          <a:p>
            <a:pPr marL="457200" indent="-457200">
              <a:buFont typeface="+mj-lt"/>
              <a:buAutoNum type="arabicPeriod"/>
            </a:pPr>
            <a:r>
              <a:rPr lang="zh-CN" altLang="en-US" dirty="0">
                <a:solidFill>
                  <a:srgbClr val="34393C"/>
                </a:solidFill>
              </a:rPr>
              <a:t>讨论</a:t>
            </a:r>
            <a:r>
              <a:rPr lang="zh-CN" altLang="en-US" sz="2000" dirty="0">
                <a:solidFill>
                  <a:srgbClr val="34393C"/>
                </a:solidFill>
              </a:rPr>
              <a:t>通信协调中硬件通过</a:t>
            </a:r>
            <a:r>
              <a:rPr lang="en-US" altLang="zh-CN" sz="2000" dirty="0">
                <a:solidFill>
                  <a:srgbClr val="34393C"/>
                </a:solidFill>
              </a:rPr>
              <a:t>PCI</a:t>
            </a:r>
            <a:r>
              <a:rPr lang="en-US" altLang="zh-CN" dirty="0">
                <a:solidFill>
                  <a:srgbClr val="34393C"/>
                </a:solidFill>
              </a:rPr>
              <a:t>e</a:t>
            </a:r>
            <a:r>
              <a:rPr lang="zh-CN" altLang="en-US" dirty="0">
                <a:solidFill>
                  <a:srgbClr val="34393C"/>
                </a:solidFill>
              </a:rPr>
              <a:t>、</a:t>
            </a:r>
            <a:r>
              <a:rPr lang="en-US" altLang="zh-CN" dirty="0">
                <a:solidFill>
                  <a:srgbClr val="34393C"/>
                </a:solidFill>
              </a:rPr>
              <a:t>NVLink</a:t>
            </a:r>
            <a:r>
              <a:rPr lang="zh-CN" altLang="en-US" dirty="0">
                <a:solidFill>
                  <a:srgbClr val="34393C"/>
                </a:solidFill>
              </a:rPr>
              <a:t>、</a:t>
            </a:r>
            <a:r>
              <a:rPr lang="en-US" altLang="zh-CN" dirty="0">
                <a:solidFill>
                  <a:srgbClr val="34393C"/>
                </a:solidFill>
              </a:rPr>
              <a:t>RDMA</a:t>
            </a:r>
            <a:r>
              <a:rPr lang="zh-CN" altLang="en-US" dirty="0">
                <a:solidFill>
                  <a:srgbClr val="34393C"/>
                </a:solidFill>
              </a:rPr>
              <a:t>来针对不同场景实现硬件通信能力；</a:t>
            </a:r>
            <a:endParaRPr lang="en-US" altLang="zh-CN" sz="2000" dirty="0">
              <a:solidFill>
                <a:srgbClr val="34393C"/>
              </a:solidFill>
            </a:endParaRPr>
          </a:p>
          <a:p>
            <a:pPr marL="457200" indent="-457200">
              <a:buFont typeface="+mj-lt"/>
              <a:buAutoNum type="arabicPeriod"/>
            </a:pPr>
            <a:r>
              <a:rPr lang="zh-CN" altLang="en-US" dirty="0">
                <a:solidFill>
                  <a:srgbClr val="34393C"/>
                </a:solidFill>
              </a:rPr>
              <a:t>讨论</a:t>
            </a:r>
            <a:r>
              <a:rPr lang="zh-CN" altLang="en-US" sz="2000" dirty="0">
                <a:solidFill>
                  <a:srgbClr val="34393C"/>
                </a:solidFill>
              </a:rPr>
              <a:t>通信协调中软件通过</a:t>
            </a:r>
            <a:r>
              <a:rPr lang="en-US" altLang="zh-CN" sz="2000" dirty="0">
                <a:solidFill>
                  <a:srgbClr val="34393C"/>
                </a:solidFill>
              </a:rPr>
              <a:t>MPI</a:t>
            </a:r>
            <a:r>
              <a:rPr lang="zh-CN" altLang="en-US" sz="2000" dirty="0">
                <a:solidFill>
                  <a:srgbClr val="34393C"/>
                </a:solidFill>
              </a:rPr>
              <a:t>、</a:t>
            </a:r>
            <a:r>
              <a:rPr lang="en-US" altLang="zh-CN" sz="2000" dirty="0">
                <a:solidFill>
                  <a:srgbClr val="34393C"/>
                </a:solidFill>
              </a:rPr>
              <a:t>GLOO</a:t>
            </a:r>
            <a:r>
              <a:rPr lang="zh-CN" altLang="en-US" sz="2000" dirty="0">
                <a:solidFill>
                  <a:srgbClr val="34393C"/>
                </a:solidFill>
              </a:rPr>
              <a:t>、</a:t>
            </a:r>
            <a:r>
              <a:rPr lang="en-US" altLang="zh-CN" dirty="0">
                <a:solidFill>
                  <a:srgbClr val="34393C"/>
                </a:solidFill>
              </a:rPr>
              <a:t>X</a:t>
            </a:r>
            <a:r>
              <a:rPr lang="en-US" altLang="zh-CN" sz="2000" dirty="0">
                <a:solidFill>
                  <a:srgbClr val="34393C"/>
                </a:solidFill>
              </a:rPr>
              <a:t>CCL</a:t>
            </a:r>
            <a:r>
              <a:rPr lang="zh-CN" altLang="en-US" dirty="0">
                <a:solidFill>
                  <a:srgbClr val="34393C"/>
                </a:solidFill>
              </a:rPr>
              <a:t>实现具体通信方式；</a:t>
            </a:r>
            <a:endParaRPr lang="en-US" altLang="zh-CN" dirty="0">
              <a:solidFill>
                <a:srgbClr val="34393C"/>
              </a:solidFill>
            </a:endParaRPr>
          </a:p>
          <a:p>
            <a:pPr marL="457200" indent="-457200">
              <a:buFont typeface="+mj-lt"/>
              <a:buAutoNum type="arabicPeriod"/>
            </a:pPr>
            <a:r>
              <a:rPr lang="zh-CN" altLang="en-US" dirty="0">
                <a:solidFill>
                  <a:srgbClr val="34393C"/>
                </a:solidFill>
              </a:rPr>
              <a:t>讨论点对点通信和集合通信的差异；</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通信系统</a:t>
            </a:r>
          </a:p>
        </p:txBody>
      </p:sp>
      <p:sp>
        <p:nvSpPr>
          <p:cNvPr id="6" name="内容占位符 5">
            <a:extLst>
              <a:ext uri="{FF2B5EF4-FFF2-40B4-BE49-F238E27FC236}">
                <a16:creationId xmlns:a16="http://schemas.microsoft.com/office/drawing/2014/main" id="{3FD42D11-91CF-454A-9627-39F6C4321E73}"/>
              </a:ext>
            </a:extLst>
          </p:cNvPr>
          <p:cNvSpPr>
            <a:spLocks noGrp="1"/>
          </p:cNvSpPr>
          <p:nvPr>
            <p:ph sz="half" idx="1"/>
          </p:nvPr>
        </p:nvSpPr>
        <p:spPr/>
        <p:txBody>
          <a:bodyPr/>
          <a:lstStyle/>
          <a:p>
            <a:r>
              <a:rPr lang="zh-CN" altLang="en-US" dirty="0"/>
              <a:t>计算机网络通信中最重要两个衡量指标主要是 </a:t>
            </a:r>
            <a:r>
              <a:rPr lang="zh-CN" altLang="en-US" b="1" dirty="0"/>
              <a:t>带宽</a:t>
            </a:r>
            <a:r>
              <a:rPr lang="zh-CN" altLang="en-US" dirty="0"/>
              <a:t> 和 </a:t>
            </a:r>
            <a:r>
              <a:rPr lang="zh-CN" altLang="en-US" b="1" dirty="0"/>
              <a:t>延迟。</a:t>
            </a:r>
            <a:endParaRPr lang="zh-CN" altLang="en-US" dirty="0"/>
          </a:p>
          <a:p>
            <a:r>
              <a:rPr lang="zh-CN" altLang="en-US" dirty="0"/>
              <a:t>分布式训练中需要传输大量的网络模型参数。</a:t>
            </a:r>
          </a:p>
        </p:txBody>
      </p:sp>
    </p:spTree>
    <p:extLst>
      <p:ext uri="{BB962C8B-B14F-4D97-AF65-F5344CB8AC3E}">
        <p14:creationId xmlns:p14="http://schemas.microsoft.com/office/powerpoint/2010/main" val="388492394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a:xfrm>
            <a:off x="409749" y="1196752"/>
            <a:ext cx="10963473" cy="4608512"/>
          </a:xfrm>
        </p:spPr>
        <p:txBody>
          <a:bodyPr anchor="ctr"/>
          <a:lstStyle/>
          <a:p>
            <a:r>
              <a:rPr lang="zh-CN" altLang="en-US" sz="2400" dirty="0"/>
              <a:t>机器内通信</a:t>
            </a:r>
            <a:endParaRPr lang="en-US" altLang="zh-CN" sz="2400" dirty="0"/>
          </a:p>
          <a:p>
            <a:pPr lvl="1"/>
            <a:r>
              <a:rPr lang="zh-CN" altLang="en-US" sz="2000" dirty="0"/>
              <a:t>共享内存</a:t>
            </a:r>
            <a:endParaRPr lang="en-US" altLang="zh-CN" sz="2000" dirty="0"/>
          </a:p>
          <a:p>
            <a:pPr lvl="1"/>
            <a:r>
              <a:rPr lang="en-US" altLang="zh-CN" sz="2000" dirty="0"/>
              <a:t>PCIe</a:t>
            </a:r>
          </a:p>
          <a:p>
            <a:pPr lvl="1"/>
            <a:r>
              <a:rPr lang="en-US" altLang="zh-CN" sz="2000" dirty="0"/>
              <a:t>NVLink</a:t>
            </a:r>
            <a:r>
              <a:rPr lang="zh-CN" altLang="en-US" sz="2000" dirty="0"/>
              <a:t>（直连模式）</a:t>
            </a:r>
            <a:endParaRPr lang="en-US" altLang="zh-CN" sz="2000" dirty="0"/>
          </a:p>
          <a:p>
            <a:r>
              <a:rPr lang="zh-CN" altLang="en-US" sz="2400" dirty="0"/>
              <a:t>机器间通信</a:t>
            </a:r>
            <a:endParaRPr lang="en-US" altLang="zh-CN" sz="2400" dirty="0"/>
          </a:p>
          <a:p>
            <a:pPr lvl="1"/>
            <a:r>
              <a:rPr lang="en-US" altLang="zh-CN" sz="2000" dirty="0"/>
              <a:t>TCP/IP</a:t>
            </a:r>
            <a:r>
              <a:rPr lang="zh-CN" altLang="en-US" sz="2000" dirty="0"/>
              <a:t>网络</a:t>
            </a:r>
            <a:endParaRPr lang="en-US" altLang="zh-CN" sz="2000" dirty="0"/>
          </a:p>
          <a:p>
            <a:pPr lvl="1"/>
            <a:r>
              <a:rPr lang="en-US" altLang="zh-CN" sz="2000" dirty="0"/>
              <a:t>RDMA</a:t>
            </a:r>
            <a:r>
              <a:rPr lang="zh-CN" altLang="en-US" sz="2000" dirty="0"/>
              <a:t>网络（直连模式）</a:t>
            </a:r>
            <a:endParaRPr lang="en-US" altLang="zh-CN" sz="2000" dirty="0"/>
          </a:p>
        </p:txBody>
      </p:sp>
      <p:pic>
        <p:nvPicPr>
          <p:cNvPr id="4" name="图片 3">
            <a:extLst>
              <a:ext uri="{FF2B5EF4-FFF2-40B4-BE49-F238E27FC236}">
                <a16:creationId xmlns:a16="http://schemas.microsoft.com/office/drawing/2014/main" id="{1EA8F3EA-2194-EA41-9DEE-40EB3CAF3F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54165" y="1916832"/>
            <a:ext cx="7754709" cy="3600400"/>
          </a:xfrm>
          <a:prstGeom prst="rect">
            <a:avLst/>
          </a:prstGeom>
        </p:spPr>
      </p:pic>
    </p:spTree>
    <p:extLst>
      <p:ext uri="{BB962C8B-B14F-4D97-AF65-F5344CB8AC3E}">
        <p14:creationId xmlns:p14="http://schemas.microsoft.com/office/powerpoint/2010/main" val="18776640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r>
              <a:rPr lang="en-US" altLang="zh-CN" sz="2800" dirty="0">
                <a:solidFill>
                  <a:srgbClr val="C00000"/>
                </a:solidFill>
                <a:latin typeface="+mj-ea"/>
                <a:ea typeface="+mj-ea"/>
                <a:cs typeface="Times New Roman" panose="02020503050405090304" pitchFamily="18" charset="0"/>
              </a:rPr>
              <a:t>I</a:t>
            </a:r>
            <a:r>
              <a:rPr lang="zh-CN" altLang="en-US" sz="2800" dirty="0">
                <a:solidFill>
                  <a:srgbClr val="C00000"/>
                </a:solidFill>
                <a:latin typeface="+mj-ea"/>
                <a:ea typeface="+mj-ea"/>
                <a:cs typeface="Times New Roman" panose="02020503050405090304" pitchFamily="18" charset="0"/>
              </a:rPr>
              <a:t>）</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p:txBody>
          <a:bodyPr/>
          <a:lstStyle/>
          <a:p>
            <a:r>
              <a:rPr lang="zh-CN" altLang="en-US" sz="2400" dirty="0"/>
              <a:t>机器内通信</a:t>
            </a:r>
            <a:endParaRPr lang="en-US" altLang="zh-CN" sz="2400" dirty="0"/>
          </a:p>
          <a:p>
            <a:pPr lvl="1"/>
            <a:r>
              <a:rPr lang="zh-CN" altLang="en-US" sz="2000" dirty="0"/>
              <a:t>共享内存</a:t>
            </a:r>
            <a:endParaRPr lang="en-US" altLang="zh-CN" sz="2000" dirty="0"/>
          </a:p>
          <a:p>
            <a:pPr lvl="1"/>
            <a:r>
              <a:rPr lang="en-US" altLang="zh-CN" sz="2000" dirty="0"/>
              <a:t>PCIe</a:t>
            </a:r>
          </a:p>
          <a:p>
            <a:pPr lvl="1"/>
            <a:r>
              <a:rPr lang="en-US" altLang="zh-CN" sz="2000" dirty="0"/>
              <a:t>NVLink</a:t>
            </a:r>
            <a:r>
              <a:rPr lang="zh-CN" altLang="en-US" sz="2000" dirty="0"/>
              <a:t>（直连模式）</a:t>
            </a:r>
            <a:endParaRPr lang="en-US" altLang="zh-CN" sz="2000" dirty="0"/>
          </a:p>
          <a:p>
            <a:r>
              <a:rPr lang="zh-CN" altLang="en-US" sz="2400" dirty="0">
                <a:solidFill>
                  <a:schemeClr val="bg2"/>
                </a:solidFill>
              </a:rPr>
              <a:t>机器间通信</a:t>
            </a:r>
            <a:endParaRPr lang="en-US" altLang="zh-CN" sz="2400" dirty="0">
              <a:solidFill>
                <a:schemeClr val="bg2"/>
              </a:solidFill>
            </a:endParaRPr>
          </a:p>
          <a:p>
            <a:pPr lvl="1"/>
            <a:r>
              <a:rPr lang="en-US" altLang="zh-CN" sz="2000" dirty="0">
                <a:solidFill>
                  <a:schemeClr val="bg2"/>
                </a:solidFill>
              </a:rPr>
              <a:t>TCP/IP</a:t>
            </a:r>
            <a:r>
              <a:rPr lang="zh-CN" altLang="en-US" sz="2000" dirty="0">
                <a:solidFill>
                  <a:schemeClr val="bg2"/>
                </a:solidFill>
              </a:rPr>
              <a:t>网络</a:t>
            </a:r>
            <a:endParaRPr lang="en-US" altLang="zh-CN" sz="2000" dirty="0">
              <a:solidFill>
                <a:schemeClr val="bg2"/>
              </a:solidFill>
            </a:endParaRPr>
          </a:p>
          <a:p>
            <a:pPr lvl="1"/>
            <a:r>
              <a:rPr lang="en-US" altLang="zh-CN" sz="2000" dirty="0">
                <a:solidFill>
                  <a:schemeClr val="bg2"/>
                </a:solidFill>
              </a:rPr>
              <a:t>RDMA</a:t>
            </a:r>
            <a:r>
              <a:rPr lang="zh-CN" altLang="en-US" sz="2000" dirty="0">
                <a:solidFill>
                  <a:schemeClr val="bg2"/>
                </a:solidFill>
              </a:rPr>
              <a:t>网络（直连模式）</a:t>
            </a:r>
            <a:endParaRPr lang="en-US" altLang="zh-CN" sz="2000" dirty="0">
              <a:solidFill>
                <a:schemeClr val="bg2"/>
              </a:solidFill>
            </a:endParaRPr>
          </a:p>
        </p:txBody>
      </p:sp>
      <p:pic>
        <p:nvPicPr>
          <p:cNvPr id="3" name="图片 2">
            <a:extLst>
              <a:ext uri="{FF2B5EF4-FFF2-40B4-BE49-F238E27FC236}">
                <a16:creationId xmlns:a16="http://schemas.microsoft.com/office/drawing/2014/main" id="{D0337B11-CF18-2244-B95F-AED97B48C549}"/>
              </a:ext>
            </a:extLst>
          </p:cNvPr>
          <p:cNvPicPr>
            <a:picLocks noChangeAspect="1"/>
          </p:cNvPicPr>
          <p:nvPr/>
        </p:nvPicPr>
        <p:blipFill>
          <a:blip r:embed="rId2"/>
          <a:stretch>
            <a:fillRect/>
          </a:stretch>
        </p:blipFill>
        <p:spPr>
          <a:xfrm>
            <a:off x="5738341" y="866935"/>
            <a:ext cx="5112568" cy="5417291"/>
          </a:xfrm>
          <a:prstGeom prst="rect">
            <a:avLst/>
          </a:prstGeom>
        </p:spPr>
      </p:pic>
    </p:spTree>
    <p:extLst>
      <p:ext uri="{BB962C8B-B14F-4D97-AF65-F5344CB8AC3E}">
        <p14:creationId xmlns:p14="http://schemas.microsoft.com/office/powerpoint/2010/main" val="38571208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r>
              <a:rPr lang="en-US" altLang="zh-CN" sz="2800" dirty="0">
                <a:solidFill>
                  <a:srgbClr val="C00000"/>
                </a:solidFill>
                <a:latin typeface="+mj-ea"/>
                <a:ea typeface="+mj-ea"/>
                <a:cs typeface="Times New Roman" panose="02020503050405090304" pitchFamily="18" charset="0"/>
              </a:rPr>
              <a:t>II</a:t>
            </a:r>
            <a:r>
              <a:rPr lang="zh-CN" altLang="en-US" sz="2800" dirty="0">
                <a:solidFill>
                  <a:srgbClr val="C00000"/>
                </a:solidFill>
                <a:latin typeface="+mj-ea"/>
                <a:ea typeface="+mj-ea"/>
                <a:cs typeface="Times New Roman" panose="02020503050405090304" pitchFamily="18" charset="0"/>
              </a:rPr>
              <a:t>）</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a:xfrm>
            <a:off x="463500" y="1412776"/>
            <a:ext cx="10963473" cy="4608512"/>
          </a:xfrm>
        </p:spPr>
        <p:txBody>
          <a:bodyPr/>
          <a:lstStyle/>
          <a:p>
            <a:r>
              <a:rPr lang="zh-CN" altLang="en-US" sz="2400" dirty="0">
                <a:solidFill>
                  <a:schemeClr val="bg2"/>
                </a:solidFill>
              </a:rPr>
              <a:t>机器内通信</a:t>
            </a:r>
            <a:endParaRPr lang="en-US" altLang="zh-CN" sz="2400" dirty="0">
              <a:solidFill>
                <a:schemeClr val="bg2"/>
              </a:solidFill>
            </a:endParaRPr>
          </a:p>
          <a:p>
            <a:pPr lvl="1"/>
            <a:r>
              <a:rPr lang="zh-CN" altLang="en-US" sz="2000" dirty="0">
                <a:solidFill>
                  <a:schemeClr val="bg2"/>
                </a:solidFill>
              </a:rPr>
              <a:t>共享内存</a:t>
            </a:r>
            <a:endParaRPr lang="en-US" altLang="zh-CN" sz="2000" dirty="0">
              <a:solidFill>
                <a:schemeClr val="bg2"/>
              </a:solidFill>
            </a:endParaRPr>
          </a:p>
          <a:p>
            <a:pPr lvl="1"/>
            <a:r>
              <a:rPr lang="en-US" altLang="zh-CN" sz="2000" dirty="0">
                <a:solidFill>
                  <a:schemeClr val="bg2"/>
                </a:solidFill>
              </a:rPr>
              <a:t>PCIe</a:t>
            </a:r>
          </a:p>
          <a:p>
            <a:pPr lvl="1"/>
            <a:r>
              <a:rPr lang="en-US" altLang="zh-CN" sz="2000" dirty="0">
                <a:solidFill>
                  <a:schemeClr val="bg2"/>
                </a:solidFill>
              </a:rPr>
              <a:t>NVLink</a:t>
            </a:r>
            <a:r>
              <a:rPr lang="zh-CN" altLang="en-US" sz="2000" dirty="0">
                <a:solidFill>
                  <a:schemeClr val="bg2"/>
                </a:solidFill>
              </a:rPr>
              <a:t>（直连模式）</a:t>
            </a:r>
            <a:endParaRPr lang="en-US" altLang="zh-CN" sz="2000" dirty="0">
              <a:solidFill>
                <a:schemeClr val="bg2"/>
              </a:solidFill>
            </a:endParaRPr>
          </a:p>
          <a:p>
            <a:r>
              <a:rPr lang="zh-CN" altLang="en-US" sz="2400" dirty="0"/>
              <a:t>机器间通信</a:t>
            </a:r>
            <a:endParaRPr lang="en-US" altLang="zh-CN" sz="2400" dirty="0"/>
          </a:p>
          <a:p>
            <a:pPr lvl="1"/>
            <a:r>
              <a:rPr lang="en-US" altLang="zh-CN" sz="2000" dirty="0"/>
              <a:t>TCP/IP</a:t>
            </a:r>
            <a:r>
              <a:rPr lang="zh-CN" altLang="en-US" sz="2000" dirty="0"/>
              <a:t>网络</a:t>
            </a:r>
            <a:endParaRPr lang="en-US" altLang="zh-CN" sz="2000" dirty="0"/>
          </a:p>
          <a:p>
            <a:pPr lvl="1"/>
            <a:r>
              <a:rPr lang="en-US" altLang="zh-CN" sz="2000" dirty="0"/>
              <a:t>RDMA</a:t>
            </a:r>
            <a:r>
              <a:rPr lang="zh-CN" altLang="en-US" sz="2000" dirty="0"/>
              <a:t>网络（直连模式）</a:t>
            </a:r>
            <a:endParaRPr lang="en-US" altLang="zh-CN" sz="2000" dirty="0"/>
          </a:p>
        </p:txBody>
      </p:sp>
      <p:pic>
        <p:nvPicPr>
          <p:cNvPr id="3" name="图片 2">
            <a:extLst>
              <a:ext uri="{FF2B5EF4-FFF2-40B4-BE49-F238E27FC236}">
                <a16:creationId xmlns:a16="http://schemas.microsoft.com/office/drawing/2014/main" id="{804655B0-C5C9-7642-8DDA-91AE9F5C33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98962" y="1249158"/>
            <a:ext cx="7716043" cy="4359684"/>
          </a:xfrm>
          <a:prstGeom prst="rect">
            <a:avLst/>
          </a:prstGeom>
        </p:spPr>
      </p:pic>
    </p:spTree>
    <p:extLst>
      <p:ext uri="{BB962C8B-B14F-4D97-AF65-F5344CB8AC3E}">
        <p14:creationId xmlns:p14="http://schemas.microsoft.com/office/powerpoint/2010/main" val="373751807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7759" y="884983"/>
            <a:ext cx="6741244" cy="5496345"/>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a:t>
            </a:r>
            <a:endParaRPr kumimoji="1" lang="zh-CN" altLang="en-US" dirty="0"/>
          </a:p>
        </p:txBody>
      </p:sp>
    </p:spTree>
    <p:extLst>
      <p:ext uri="{BB962C8B-B14F-4D97-AF65-F5344CB8AC3E}">
        <p14:creationId xmlns:p14="http://schemas.microsoft.com/office/powerpoint/2010/main" val="96943236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EB66C-F01A-A144-818B-231AE3CB6493}"/>
              </a:ext>
            </a:extLst>
          </p:cNvPr>
          <p:cNvSpPr>
            <a:spLocks noGrp="1"/>
          </p:cNvSpPr>
          <p:nvPr>
            <p:ph type="title"/>
          </p:nvPr>
        </p:nvSpPr>
        <p:spPr/>
        <p:txBody>
          <a:bodyPr/>
          <a:lstStyle/>
          <a:p>
            <a:r>
              <a:rPr lang="zh-CN" altLang="en-US" dirty="0"/>
              <a:t>通信协调：硬件篇</a:t>
            </a:r>
            <a:r>
              <a:rPr lang="en-US" altLang="zh-CN" dirty="0"/>
              <a:t>(I)</a:t>
            </a:r>
            <a:r>
              <a:rPr lang="zh-CN" altLang="en-US" dirty="0"/>
              <a:t> </a:t>
            </a:r>
            <a:r>
              <a:rPr lang="en-US" altLang="zh-CN" dirty="0"/>
              <a:t>PCIe</a:t>
            </a:r>
            <a:endParaRPr kumimoji="1" lang="zh-CN" altLang="en-US" dirty="0"/>
          </a:p>
        </p:txBody>
      </p:sp>
      <p:pic>
        <p:nvPicPr>
          <p:cNvPr id="6" name="图片 5">
            <a:extLst>
              <a:ext uri="{FF2B5EF4-FFF2-40B4-BE49-F238E27FC236}">
                <a16:creationId xmlns:a16="http://schemas.microsoft.com/office/drawing/2014/main" id="{902F73A9-8644-0848-8844-9DD43BB94DEF}"/>
              </a:ext>
            </a:extLst>
          </p:cNvPr>
          <p:cNvPicPr>
            <a:picLocks noChangeAspect="1"/>
          </p:cNvPicPr>
          <p:nvPr/>
        </p:nvPicPr>
        <p:blipFill>
          <a:blip r:embed="rId2"/>
          <a:stretch>
            <a:fillRect/>
          </a:stretch>
        </p:blipFill>
        <p:spPr>
          <a:xfrm>
            <a:off x="2351622" y="1334913"/>
            <a:ext cx="7493518" cy="2166095"/>
          </a:xfrm>
          <a:prstGeom prst="rect">
            <a:avLst/>
          </a:prstGeom>
        </p:spPr>
      </p:pic>
      <p:pic>
        <p:nvPicPr>
          <p:cNvPr id="7" name="图片 6">
            <a:extLst>
              <a:ext uri="{FF2B5EF4-FFF2-40B4-BE49-F238E27FC236}">
                <a16:creationId xmlns:a16="http://schemas.microsoft.com/office/drawing/2014/main" id="{2124B778-CD65-E744-BB01-FF242F814291}"/>
              </a:ext>
            </a:extLst>
          </p:cNvPr>
          <p:cNvPicPr>
            <a:picLocks noChangeAspect="1"/>
          </p:cNvPicPr>
          <p:nvPr/>
        </p:nvPicPr>
        <p:blipFill>
          <a:blip r:embed="rId3"/>
          <a:stretch>
            <a:fillRect/>
          </a:stretch>
        </p:blipFill>
        <p:spPr>
          <a:xfrm>
            <a:off x="3290069" y="3789040"/>
            <a:ext cx="5616624" cy="2441070"/>
          </a:xfrm>
          <a:prstGeom prst="rect">
            <a:avLst/>
          </a:prstGeom>
        </p:spPr>
      </p:pic>
    </p:spTree>
    <p:extLst>
      <p:ext uri="{BB962C8B-B14F-4D97-AF65-F5344CB8AC3E}">
        <p14:creationId xmlns:p14="http://schemas.microsoft.com/office/powerpoint/2010/main" val="21477154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(II)</a:t>
            </a:r>
            <a:r>
              <a:rPr lang="zh-CN" altLang="en-US" dirty="0"/>
              <a:t> </a:t>
            </a:r>
            <a:r>
              <a:rPr lang="en-US" altLang="zh-CN" dirty="0"/>
              <a:t>NVLink</a:t>
            </a:r>
            <a:endParaRPr kumimoji="1" lang="zh-CN" altLang="en-US" dirty="0"/>
          </a:p>
        </p:txBody>
      </p:sp>
      <p:pic>
        <p:nvPicPr>
          <p:cNvPr id="7" name="图片 6">
            <a:extLst>
              <a:ext uri="{FF2B5EF4-FFF2-40B4-BE49-F238E27FC236}">
                <a16:creationId xmlns:a16="http://schemas.microsoft.com/office/drawing/2014/main" id="{61C6CBD8-C8C6-6F45-BACA-B5F92A99A28D}"/>
              </a:ext>
            </a:extLst>
          </p:cNvPr>
          <p:cNvPicPr>
            <a:picLocks noChangeAspect="1"/>
          </p:cNvPicPr>
          <p:nvPr/>
        </p:nvPicPr>
        <p:blipFill>
          <a:blip r:embed="rId2"/>
          <a:stretch>
            <a:fillRect/>
          </a:stretch>
        </p:blipFill>
        <p:spPr>
          <a:xfrm>
            <a:off x="1318691" y="2422311"/>
            <a:ext cx="9559379" cy="3384376"/>
          </a:xfrm>
          <a:prstGeom prst="rect">
            <a:avLst/>
          </a:prstGeom>
        </p:spPr>
      </p:pic>
      <p:sp>
        <p:nvSpPr>
          <p:cNvPr id="8" name="矩形 7">
            <a:extLst>
              <a:ext uri="{FF2B5EF4-FFF2-40B4-BE49-F238E27FC236}">
                <a16:creationId xmlns:a16="http://schemas.microsoft.com/office/drawing/2014/main" id="{F2228ACB-8BEC-894C-A7C2-648173A41ACB}"/>
              </a:ext>
            </a:extLst>
          </p:cNvPr>
          <p:cNvSpPr/>
          <p:nvPr/>
        </p:nvSpPr>
        <p:spPr>
          <a:xfrm>
            <a:off x="2451638" y="1600372"/>
            <a:ext cx="7293483" cy="400110"/>
          </a:xfrm>
          <a:prstGeom prst="rect">
            <a:avLst/>
          </a:prstGeom>
        </p:spPr>
        <p:txBody>
          <a:bodyPr wrap="square">
            <a:spAutoFit/>
          </a:bodyPr>
          <a:lstStyle/>
          <a:p>
            <a:pPr algn="ctr"/>
            <a:r>
              <a:rPr lang="en-US" altLang="zh-CN" sz="2000" dirty="0">
                <a:solidFill>
                  <a:srgbClr val="59595A"/>
                </a:solidFill>
                <a:latin typeface="+mj-ea"/>
                <a:ea typeface="+mj-ea"/>
              </a:rPr>
              <a:t>NVLink </a:t>
            </a:r>
            <a:r>
              <a:rPr lang="zh-CN" altLang="en-US" sz="2000" dirty="0">
                <a:solidFill>
                  <a:srgbClr val="59595A"/>
                </a:solidFill>
                <a:latin typeface="+mj-ea"/>
                <a:ea typeface="+mj-ea"/>
              </a:rPr>
              <a:t>的基本构建块是高速、</a:t>
            </a:r>
            <a:r>
              <a:rPr lang="en-US" altLang="zh-CN" sz="2000" dirty="0">
                <a:solidFill>
                  <a:srgbClr val="59595A"/>
                </a:solidFill>
                <a:latin typeface="+mj-ea"/>
                <a:ea typeface="+mj-ea"/>
              </a:rPr>
              <a:t>8 </a:t>
            </a:r>
            <a:r>
              <a:rPr lang="zh-CN" altLang="en-US" sz="2000" dirty="0">
                <a:solidFill>
                  <a:srgbClr val="59595A"/>
                </a:solidFill>
                <a:latin typeface="+mj-ea"/>
                <a:ea typeface="+mj-ea"/>
              </a:rPr>
              <a:t>通道、差分、双单工双向链路</a:t>
            </a:r>
          </a:p>
        </p:txBody>
      </p:sp>
    </p:spTree>
    <p:extLst>
      <p:ext uri="{BB962C8B-B14F-4D97-AF65-F5344CB8AC3E}">
        <p14:creationId xmlns:p14="http://schemas.microsoft.com/office/powerpoint/2010/main" val="224825797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17520</TotalTime>
  <Words>1176</Words>
  <Application>Microsoft Macintosh PowerPoint</Application>
  <PresentationFormat>自定义</PresentationFormat>
  <Paragraphs>108</Paragraphs>
  <Slides>26</Slides>
  <Notes>3</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26</vt:i4>
      </vt:variant>
    </vt:vector>
  </HeadingPairs>
  <TitlesOfParts>
    <vt:vector size="4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Wingdings</vt:lpstr>
      <vt:lpstr>Title1</vt:lpstr>
      <vt:lpstr>Title2</vt:lpstr>
      <vt:lpstr>content01</vt:lpstr>
      <vt:lpstr>Content02</vt:lpstr>
      <vt:lpstr>code01</vt:lpstr>
      <vt:lpstr>Thankyou</vt:lpstr>
      <vt:lpstr>PowerPoint 演示文稿</vt:lpstr>
      <vt:lpstr>PowerPoint 演示文稿</vt:lpstr>
      <vt:lpstr>通信系统</vt:lpstr>
      <vt:lpstr>通信实现方式</vt:lpstr>
      <vt:lpstr>通信实现方式（I）</vt:lpstr>
      <vt:lpstr>通信实现方式（II）</vt:lpstr>
      <vt:lpstr>通信协调：硬件篇(I)</vt:lpstr>
      <vt:lpstr>通信协调：硬件篇(I) PCIe</vt:lpstr>
      <vt:lpstr>通信协调：硬件篇(II) NVLink</vt:lpstr>
      <vt:lpstr>通信协调：硬件篇(II) NVLink</vt:lpstr>
      <vt:lpstr>通信协调：硬件篇(III) RDMA (Remote Direct Memory Access)</vt:lpstr>
      <vt:lpstr>通信协调：硬件篇(III) RDMA (Remote Direct Memory Access)</vt:lpstr>
      <vt:lpstr>通信协调：硬件篇(III) RDMA (Remote Direct Memory Access)</vt:lpstr>
      <vt:lpstr>互联拓扑</vt:lpstr>
      <vt:lpstr>通信协调：软件篇</vt:lpstr>
      <vt:lpstr>通信协调：软件篇(I) MPI</vt:lpstr>
      <vt:lpstr>通信协调：软件篇(II) NCCL </vt:lpstr>
      <vt:lpstr>通信协调：软件篇</vt:lpstr>
      <vt:lpstr>通信实现方式</vt:lpstr>
      <vt:lpstr>通信实现方式（I）：点对点通信</vt:lpstr>
      <vt:lpstr>通信实现方式（I）：点对点通信</vt:lpstr>
      <vt:lpstr>通信实现方式（I）：点对点通信</vt:lpstr>
      <vt:lpstr>通信实现方式（II）：集合通信</vt:lpstr>
      <vt:lpstr>通信实现方式（II）：集合通信</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2051</cp:revision>
  <dcterms:created xsi:type="dcterms:W3CDTF">2015-01-14T10:38:57Z</dcterms:created>
  <dcterms:modified xsi:type="dcterms:W3CDTF">2022-12-14T17:48:25Z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